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9" r:id="rId3"/>
    <p:sldId id="259" r:id="rId4"/>
    <p:sldId id="262" r:id="rId5"/>
    <p:sldId id="276" r:id="rId6"/>
    <p:sldId id="277" r:id="rId7"/>
    <p:sldId id="278" r:id="rId8"/>
    <p:sldId id="271" r:id="rId9"/>
    <p:sldId id="272" r:id="rId10"/>
    <p:sldId id="273" r:id="rId11"/>
  </p:sldIdLst>
  <p:sldSz cx="12192000" cy="6858000"/>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9" d="100"/>
          <a:sy n="79" d="100"/>
        </p:scale>
        <p:origin x="16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V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F1BCA2-A43F-4AE4-BC70-AD89713B2ABD}" type="datetimeFigureOut">
              <a:rPr lang="es-VE" smtClean="0"/>
              <a:t>1/3/2025</a:t>
            </a:fld>
            <a:endParaRPr lang="es-V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V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V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0F6379-163F-41ED-A58A-8BC3F6549AC9}" type="slidenum">
              <a:rPr lang="es-VE" smtClean="0"/>
              <a:t>‹Nº›</a:t>
            </a:fld>
            <a:endParaRPr lang="es-VE"/>
          </a:p>
        </p:txBody>
      </p:sp>
    </p:spTree>
    <p:extLst>
      <p:ext uri="{BB962C8B-B14F-4D97-AF65-F5344CB8AC3E}">
        <p14:creationId xmlns:p14="http://schemas.microsoft.com/office/powerpoint/2010/main" val="1439171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8641a476e9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8641a476e9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6"/>
        <p:cNvGrpSpPr/>
        <p:nvPr/>
      </p:nvGrpSpPr>
      <p:grpSpPr>
        <a:xfrm>
          <a:off x="0" y="0"/>
          <a:ext cx="0" cy="0"/>
          <a:chOff x="0" y="0"/>
          <a:chExt cx="0" cy="0"/>
        </a:xfrm>
      </p:grpSpPr>
      <p:sp>
        <p:nvSpPr>
          <p:cNvPr id="767" name="Google Shape;767;g989ac4e946_2_4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8" name="Google Shape;768;g989ac4e946_2_4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Google Shape;424;g989ac4e946_2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5" name="Google Shape;425;g989ac4e946_2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85459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Google Shape;424;g989ac4e946_2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5" name="Google Shape;425;g989ac4e946_2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75365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Google Shape;424;g989ac4e946_2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5" name="Google Shape;425;g989ac4e946_2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38357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V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VE"/>
          </a:p>
        </p:txBody>
      </p:sp>
      <p:sp>
        <p:nvSpPr>
          <p:cNvPr id="4" name="Marcador de fecha 3"/>
          <p:cNvSpPr>
            <a:spLocks noGrp="1"/>
          </p:cNvSpPr>
          <p:nvPr>
            <p:ph type="dt" sz="half" idx="10"/>
          </p:nvPr>
        </p:nvSpPr>
        <p:spPr/>
        <p:txBody>
          <a:bodyPr/>
          <a:lstStyle/>
          <a:p>
            <a:fld id="{8FCCE25B-F295-4ECF-9683-D7E9D5333E85}" type="datetimeFigureOut">
              <a:rPr lang="es-VE" smtClean="0"/>
              <a:t>1/3/2025</a:t>
            </a:fld>
            <a:endParaRPr lang="es-VE"/>
          </a:p>
        </p:txBody>
      </p:sp>
      <p:sp>
        <p:nvSpPr>
          <p:cNvPr id="5" name="Marcador de pie de página 4"/>
          <p:cNvSpPr>
            <a:spLocks noGrp="1"/>
          </p:cNvSpPr>
          <p:nvPr>
            <p:ph type="ftr" sz="quarter" idx="11"/>
          </p:nvPr>
        </p:nvSpPr>
        <p:spPr/>
        <p:txBody>
          <a:bodyPr/>
          <a:lstStyle/>
          <a:p>
            <a:endParaRPr lang="es-VE"/>
          </a:p>
        </p:txBody>
      </p:sp>
      <p:sp>
        <p:nvSpPr>
          <p:cNvPr id="6" name="Marcador de número de diapositiva 5"/>
          <p:cNvSpPr>
            <a:spLocks noGrp="1"/>
          </p:cNvSpPr>
          <p:nvPr>
            <p:ph type="sldNum" sz="quarter" idx="12"/>
          </p:nvPr>
        </p:nvSpPr>
        <p:spPr/>
        <p:txBody>
          <a:bodyPr/>
          <a:lstStyle/>
          <a:p>
            <a:fld id="{14DAF553-52A9-49E7-84A0-A62F30BD60FD}" type="slidenum">
              <a:rPr lang="es-VE" smtClean="0"/>
              <a:t>‹Nº›</a:t>
            </a:fld>
            <a:endParaRPr lang="es-VE"/>
          </a:p>
        </p:txBody>
      </p:sp>
    </p:spTree>
    <p:extLst>
      <p:ext uri="{BB962C8B-B14F-4D97-AF65-F5344CB8AC3E}">
        <p14:creationId xmlns:p14="http://schemas.microsoft.com/office/powerpoint/2010/main" val="96920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VE"/>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Marcador de fecha 3"/>
          <p:cNvSpPr>
            <a:spLocks noGrp="1"/>
          </p:cNvSpPr>
          <p:nvPr>
            <p:ph type="dt" sz="half" idx="10"/>
          </p:nvPr>
        </p:nvSpPr>
        <p:spPr/>
        <p:txBody>
          <a:bodyPr/>
          <a:lstStyle/>
          <a:p>
            <a:fld id="{8FCCE25B-F295-4ECF-9683-D7E9D5333E85}" type="datetimeFigureOut">
              <a:rPr lang="es-VE" smtClean="0"/>
              <a:t>1/3/2025</a:t>
            </a:fld>
            <a:endParaRPr lang="es-VE"/>
          </a:p>
        </p:txBody>
      </p:sp>
      <p:sp>
        <p:nvSpPr>
          <p:cNvPr id="5" name="Marcador de pie de página 4"/>
          <p:cNvSpPr>
            <a:spLocks noGrp="1"/>
          </p:cNvSpPr>
          <p:nvPr>
            <p:ph type="ftr" sz="quarter" idx="11"/>
          </p:nvPr>
        </p:nvSpPr>
        <p:spPr/>
        <p:txBody>
          <a:bodyPr/>
          <a:lstStyle/>
          <a:p>
            <a:endParaRPr lang="es-VE"/>
          </a:p>
        </p:txBody>
      </p:sp>
      <p:sp>
        <p:nvSpPr>
          <p:cNvPr id="6" name="Marcador de número de diapositiva 5"/>
          <p:cNvSpPr>
            <a:spLocks noGrp="1"/>
          </p:cNvSpPr>
          <p:nvPr>
            <p:ph type="sldNum" sz="quarter" idx="12"/>
          </p:nvPr>
        </p:nvSpPr>
        <p:spPr/>
        <p:txBody>
          <a:bodyPr/>
          <a:lstStyle/>
          <a:p>
            <a:fld id="{14DAF553-52A9-49E7-84A0-A62F30BD60FD}" type="slidenum">
              <a:rPr lang="es-VE" smtClean="0"/>
              <a:t>‹Nº›</a:t>
            </a:fld>
            <a:endParaRPr lang="es-VE"/>
          </a:p>
        </p:txBody>
      </p:sp>
    </p:spTree>
    <p:extLst>
      <p:ext uri="{BB962C8B-B14F-4D97-AF65-F5344CB8AC3E}">
        <p14:creationId xmlns:p14="http://schemas.microsoft.com/office/powerpoint/2010/main" val="1935697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V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Marcador de fecha 3"/>
          <p:cNvSpPr>
            <a:spLocks noGrp="1"/>
          </p:cNvSpPr>
          <p:nvPr>
            <p:ph type="dt" sz="half" idx="10"/>
          </p:nvPr>
        </p:nvSpPr>
        <p:spPr/>
        <p:txBody>
          <a:bodyPr/>
          <a:lstStyle/>
          <a:p>
            <a:fld id="{8FCCE25B-F295-4ECF-9683-D7E9D5333E85}" type="datetimeFigureOut">
              <a:rPr lang="es-VE" smtClean="0"/>
              <a:t>1/3/2025</a:t>
            </a:fld>
            <a:endParaRPr lang="es-VE"/>
          </a:p>
        </p:txBody>
      </p:sp>
      <p:sp>
        <p:nvSpPr>
          <p:cNvPr id="5" name="Marcador de pie de página 4"/>
          <p:cNvSpPr>
            <a:spLocks noGrp="1"/>
          </p:cNvSpPr>
          <p:nvPr>
            <p:ph type="ftr" sz="quarter" idx="11"/>
          </p:nvPr>
        </p:nvSpPr>
        <p:spPr/>
        <p:txBody>
          <a:bodyPr/>
          <a:lstStyle/>
          <a:p>
            <a:endParaRPr lang="es-VE"/>
          </a:p>
        </p:txBody>
      </p:sp>
      <p:sp>
        <p:nvSpPr>
          <p:cNvPr id="6" name="Marcador de número de diapositiva 5"/>
          <p:cNvSpPr>
            <a:spLocks noGrp="1"/>
          </p:cNvSpPr>
          <p:nvPr>
            <p:ph type="sldNum" sz="quarter" idx="12"/>
          </p:nvPr>
        </p:nvSpPr>
        <p:spPr/>
        <p:txBody>
          <a:bodyPr/>
          <a:lstStyle/>
          <a:p>
            <a:fld id="{14DAF553-52A9-49E7-84A0-A62F30BD60FD}" type="slidenum">
              <a:rPr lang="es-VE" smtClean="0"/>
              <a:t>‹Nº›</a:t>
            </a:fld>
            <a:endParaRPr lang="es-VE"/>
          </a:p>
        </p:txBody>
      </p:sp>
    </p:spTree>
    <p:extLst>
      <p:ext uri="{BB962C8B-B14F-4D97-AF65-F5344CB8AC3E}">
        <p14:creationId xmlns:p14="http://schemas.microsoft.com/office/powerpoint/2010/main" val="2260659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VE"/>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Marcador de fecha 3"/>
          <p:cNvSpPr>
            <a:spLocks noGrp="1"/>
          </p:cNvSpPr>
          <p:nvPr>
            <p:ph type="dt" sz="half" idx="10"/>
          </p:nvPr>
        </p:nvSpPr>
        <p:spPr/>
        <p:txBody>
          <a:bodyPr/>
          <a:lstStyle/>
          <a:p>
            <a:fld id="{8FCCE25B-F295-4ECF-9683-D7E9D5333E85}" type="datetimeFigureOut">
              <a:rPr lang="es-VE" smtClean="0"/>
              <a:t>1/3/2025</a:t>
            </a:fld>
            <a:endParaRPr lang="es-VE"/>
          </a:p>
        </p:txBody>
      </p:sp>
      <p:sp>
        <p:nvSpPr>
          <p:cNvPr id="5" name="Marcador de pie de página 4"/>
          <p:cNvSpPr>
            <a:spLocks noGrp="1"/>
          </p:cNvSpPr>
          <p:nvPr>
            <p:ph type="ftr" sz="quarter" idx="11"/>
          </p:nvPr>
        </p:nvSpPr>
        <p:spPr/>
        <p:txBody>
          <a:bodyPr/>
          <a:lstStyle/>
          <a:p>
            <a:endParaRPr lang="es-VE"/>
          </a:p>
        </p:txBody>
      </p:sp>
      <p:sp>
        <p:nvSpPr>
          <p:cNvPr id="6" name="Marcador de número de diapositiva 5"/>
          <p:cNvSpPr>
            <a:spLocks noGrp="1"/>
          </p:cNvSpPr>
          <p:nvPr>
            <p:ph type="sldNum" sz="quarter" idx="12"/>
          </p:nvPr>
        </p:nvSpPr>
        <p:spPr/>
        <p:txBody>
          <a:bodyPr/>
          <a:lstStyle/>
          <a:p>
            <a:fld id="{14DAF553-52A9-49E7-84A0-A62F30BD60FD}" type="slidenum">
              <a:rPr lang="es-VE" smtClean="0"/>
              <a:t>‹Nº›</a:t>
            </a:fld>
            <a:endParaRPr lang="es-VE"/>
          </a:p>
        </p:txBody>
      </p:sp>
    </p:spTree>
    <p:extLst>
      <p:ext uri="{BB962C8B-B14F-4D97-AF65-F5344CB8AC3E}">
        <p14:creationId xmlns:p14="http://schemas.microsoft.com/office/powerpoint/2010/main" val="225522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V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8FCCE25B-F295-4ECF-9683-D7E9D5333E85}" type="datetimeFigureOut">
              <a:rPr lang="es-VE" smtClean="0"/>
              <a:t>1/3/2025</a:t>
            </a:fld>
            <a:endParaRPr lang="es-VE"/>
          </a:p>
        </p:txBody>
      </p:sp>
      <p:sp>
        <p:nvSpPr>
          <p:cNvPr id="5" name="Marcador de pie de página 4"/>
          <p:cNvSpPr>
            <a:spLocks noGrp="1"/>
          </p:cNvSpPr>
          <p:nvPr>
            <p:ph type="ftr" sz="quarter" idx="11"/>
          </p:nvPr>
        </p:nvSpPr>
        <p:spPr/>
        <p:txBody>
          <a:bodyPr/>
          <a:lstStyle/>
          <a:p>
            <a:endParaRPr lang="es-VE"/>
          </a:p>
        </p:txBody>
      </p:sp>
      <p:sp>
        <p:nvSpPr>
          <p:cNvPr id="6" name="Marcador de número de diapositiva 5"/>
          <p:cNvSpPr>
            <a:spLocks noGrp="1"/>
          </p:cNvSpPr>
          <p:nvPr>
            <p:ph type="sldNum" sz="quarter" idx="12"/>
          </p:nvPr>
        </p:nvSpPr>
        <p:spPr/>
        <p:txBody>
          <a:bodyPr/>
          <a:lstStyle/>
          <a:p>
            <a:fld id="{14DAF553-52A9-49E7-84A0-A62F30BD60FD}" type="slidenum">
              <a:rPr lang="es-VE" smtClean="0"/>
              <a:t>‹Nº›</a:t>
            </a:fld>
            <a:endParaRPr lang="es-VE"/>
          </a:p>
        </p:txBody>
      </p:sp>
    </p:spTree>
    <p:extLst>
      <p:ext uri="{BB962C8B-B14F-4D97-AF65-F5344CB8AC3E}">
        <p14:creationId xmlns:p14="http://schemas.microsoft.com/office/powerpoint/2010/main" val="3445026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VE"/>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5" name="Marcador de fecha 4"/>
          <p:cNvSpPr>
            <a:spLocks noGrp="1"/>
          </p:cNvSpPr>
          <p:nvPr>
            <p:ph type="dt" sz="half" idx="10"/>
          </p:nvPr>
        </p:nvSpPr>
        <p:spPr/>
        <p:txBody>
          <a:bodyPr/>
          <a:lstStyle/>
          <a:p>
            <a:fld id="{8FCCE25B-F295-4ECF-9683-D7E9D5333E85}" type="datetimeFigureOut">
              <a:rPr lang="es-VE" smtClean="0"/>
              <a:t>1/3/2025</a:t>
            </a:fld>
            <a:endParaRPr lang="es-VE"/>
          </a:p>
        </p:txBody>
      </p:sp>
      <p:sp>
        <p:nvSpPr>
          <p:cNvPr id="6" name="Marcador de pie de página 5"/>
          <p:cNvSpPr>
            <a:spLocks noGrp="1"/>
          </p:cNvSpPr>
          <p:nvPr>
            <p:ph type="ftr" sz="quarter" idx="11"/>
          </p:nvPr>
        </p:nvSpPr>
        <p:spPr/>
        <p:txBody>
          <a:bodyPr/>
          <a:lstStyle/>
          <a:p>
            <a:endParaRPr lang="es-VE"/>
          </a:p>
        </p:txBody>
      </p:sp>
      <p:sp>
        <p:nvSpPr>
          <p:cNvPr id="7" name="Marcador de número de diapositiva 6"/>
          <p:cNvSpPr>
            <a:spLocks noGrp="1"/>
          </p:cNvSpPr>
          <p:nvPr>
            <p:ph type="sldNum" sz="quarter" idx="12"/>
          </p:nvPr>
        </p:nvSpPr>
        <p:spPr/>
        <p:txBody>
          <a:bodyPr/>
          <a:lstStyle/>
          <a:p>
            <a:fld id="{14DAF553-52A9-49E7-84A0-A62F30BD60FD}" type="slidenum">
              <a:rPr lang="es-VE" smtClean="0"/>
              <a:t>‹Nº›</a:t>
            </a:fld>
            <a:endParaRPr lang="es-VE"/>
          </a:p>
        </p:txBody>
      </p:sp>
    </p:spTree>
    <p:extLst>
      <p:ext uri="{BB962C8B-B14F-4D97-AF65-F5344CB8AC3E}">
        <p14:creationId xmlns:p14="http://schemas.microsoft.com/office/powerpoint/2010/main" val="516951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V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7" name="Marcador de fecha 6"/>
          <p:cNvSpPr>
            <a:spLocks noGrp="1"/>
          </p:cNvSpPr>
          <p:nvPr>
            <p:ph type="dt" sz="half" idx="10"/>
          </p:nvPr>
        </p:nvSpPr>
        <p:spPr/>
        <p:txBody>
          <a:bodyPr/>
          <a:lstStyle/>
          <a:p>
            <a:fld id="{8FCCE25B-F295-4ECF-9683-D7E9D5333E85}" type="datetimeFigureOut">
              <a:rPr lang="es-VE" smtClean="0"/>
              <a:t>1/3/2025</a:t>
            </a:fld>
            <a:endParaRPr lang="es-VE"/>
          </a:p>
        </p:txBody>
      </p:sp>
      <p:sp>
        <p:nvSpPr>
          <p:cNvPr id="8" name="Marcador de pie de página 7"/>
          <p:cNvSpPr>
            <a:spLocks noGrp="1"/>
          </p:cNvSpPr>
          <p:nvPr>
            <p:ph type="ftr" sz="quarter" idx="11"/>
          </p:nvPr>
        </p:nvSpPr>
        <p:spPr/>
        <p:txBody>
          <a:bodyPr/>
          <a:lstStyle/>
          <a:p>
            <a:endParaRPr lang="es-VE"/>
          </a:p>
        </p:txBody>
      </p:sp>
      <p:sp>
        <p:nvSpPr>
          <p:cNvPr id="9" name="Marcador de número de diapositiva 8"/>
          <p:cNvSpPr>
            <a:spLocks noGrp="1"/>
          </p:cNvSpPr>
          <p:nvPr>
            <p:ph type="sldNum" sz="quarter" idx="12"/>
          </p:nvPr>
        </p:nvSpPr>
        <p:spPr/>
        <p:txBody>
          <a:bodyPr/>
          <a:lstStyle/>
          <a:p>
            <a:fld id="{14DAF553-52A9-49E7-84A0-A62F30BD60FD}" type="slidenum">
              <a:rPr lang="es-VE" smtClean="0"/>
              <a:t>‹Nº›</a:t>
            </a:fld>
            <a:endParaRPr lang="es-VE"/>
          </a:p>
        </p:txBody>
      </p:sp>
    </p:spTree>
    <p:extLst>
      <p:ext uri="{BB962C8B-B14F-4D97-AF65-F5344CB8AC3E}">
        <p14:creationId xmlns:p14="http://schemas.microsoft.com/office/powerpoint/2010/main" val="2541559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VE"/>
          </a:p>
        </p:txBody>
      </p:sp>
      <p:sp>
        <p:nvSpPr>
          <p:cNvPr id="3" name="Marcador de fecha 2"/>
          <p:cNvSpPr>
            <a:spLocks noGrp="1"/>
          </p:cNvSpPr>
          <p:nvPr>
            <p:ph type="dt" sz="half" idx="10"/>
          </p:nvPr>
        </p:nvSpPr>
        <p:spPr/>
        <p:txBody>
          <a:bodyPr/>
          <a:lstStyle/>
          <a:p>
            <a:fld id="{8FCCE25B-F295-4ECF-9683-D7E9D5333E85}" type="datetimeFigureOut">
              <a:rPr lang="es-VE" smtClean="0"/>
              <a:t>1/3/2025</a:t>
            </a:fld>
            <a:endParaRPr lang="es-VE"/>
          </a:p>
        </p:txBody>
      </p:sp>
      <p:sp>
        <p:nvSpPr>
          <p:cNvPr id="4" name="Marcador de pie de página 3"/>
          <p:cNvSpPr>
            <a:spLocks noGrp="1"/>
          </p:cNvSpPr>
          <p:nvPr>
            <p:ph type="ftr" sz="quarter" idx="11"/>
          </p:nvPr>
        </p:nvSpPr>
        <p:spPr/>
        <p:txBody>
          <a:bodyPr/>
          <a:lstStyle/>
          <a:p>
            <a:endParaRPr lang="es-VE"/>
          </a:p>
        </p:txBody>
      </p:sp>
      <p:sp>
        <p:nvSpPr>
          <p:cNvPr id="5" name="Marcador de número de diapositiva 4"/>
          <p:cNvSpPr>
            <a:spLocks noGrp="1"/>
          </p:cNvSpPr>
          <p:nvPr>
            <p:ph type="sldNum" sz="quarter" idx="12"/>
          </p:nvPr>
        </p:nvSpPr>
        <p:spPr/>
        <p:txBody>
          <a:bodyPr/>
          <a:lstStyle/>
          <a:p>
            <a:fld id="{14DAF553-52A9-49E7-84A0-A62F30BD60FD}" type="slidenum">
              <a:rPr lang="es-VE" smtClean="0"/>
              <a:t>‹Nº›</a:t>
            </a:fld>
            <a:endParaRPr lang="es-VE"/>
          </a:p>
        </p:txBody>
      </p:sp>
    </p:spTree>
    <p:extLst>
      <p:ext uri="{BB962C8B-B14F-4D97-AF65-F5344CB8AC3E}">
        <p14:creationId xmlns:p14="http://schemas.microsoft.com/office/powerpoint/2010/main" val="1989401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FCCE25B-F295-4ECF-9683-D7E9D5333E85}" type="datetimeFigureOut">
              <a:rPr lang="es-VE" smtClean="0"/>
              <a:t>1/3/2025</a:t>
            </a:fld>
            <a:endParaRPr lang="es-VE"/>
          </a:p>
        </p:txBody>
      </p:sp>
      <p:sp>
        <p:nvSpPr>
          <p:cNvPr id="3" name="Marcador de pie de página 2"/>
          <p:cNvSpPr>
            <a:spLocks noGrp="1"/>
          </p:cNvSpPr>
          <p:nvPr>
            <p:ph type="ftr" sz="quarter" idx="11"/>
          </p:nvPr>
        </p:nvSpPr>
        <p:spPr/>
        <p:txBody>
          <a:bodyPr/>
          <a:lstStyle/>
          <a:p>
            <a:endParaRPr lang="es-VE"/>
          </a:p>
        </p:txBody>
      </p:sp>
      <p:sp>
        <p:nvSpPr>
          <p:cNvPr id="4" name="Marcador de número de diapositiva 3"/>
          <p:cNvSpPr>
            <a:spLocks noGrp="1"/>
          </p:cNvSpPr>
          <p:nvPr>
            <p:ph type="sldNum" sz="quarter" idx="12"/>
          </p:nvPr>
        </p:nvSpPr>
        <p:spPr/>
        <p:txBody>
          <a:bodyPr/>
          <a:lstStyle/>
          <a:p>
            <a:fld id="{14DAF553-52A9-49E7-84A0-A62F30BD60FD}" type="slidenum">
              <a:rPr lang="es-VE" smtClean="0"/>
              <a:t>‹Nº›</a:t>
            </a:fld>
            <a:endParaRPr lang="es-VE"/>
          </a:p>
        </p:txBody>
      </p:sp>
    </p:spTree>
    <p:extLst>
      <p:ext uri="{BB962C8B-B14F-4D97-AF65-F5344CB8AC3E}">
        <p14:creationId xmlns:p14="http://schemas.microsoft.com/office/powerpoint/2010/main" val="1764922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V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8FCCE25B-F295-4ECF-9683-D7E9D5333E85}" type="datetimeFigureOut">
              <a:rPr lang="es-VE" smtClean="0"/>
              <a:t>1/3/2025</a:t>
            </a:fld>
            <a:endParaRPr lang="es-VE"/>
          </a:p>
        </p:txBody>
      </p:sp>
      <p:sp>
        <p:nvSpPr>
          <p:cNvPr id="6" name="Marcador de pie de página 5"/>
          <p:cNvSpPr>
            <a:spLocks noGrp="1"/>
          </p:cNvSpPr>
          <p:nvPr>
            <p:ph type="ftr" sz="quarter" idx="11"/>
          </p:nvPr>
        </p:nvSpPr>
        <p:spPr/>
        <p:txBody>
          <a:bodyPr/>
          <a:lstStyle/>
          <a:p>
            <a:endParaRPr lang="es-VE"/>
          </a:p>
        </p:txBody>
      </p:sp>
      <p:sp>
        <p:nvSpPr>
          <p:cNvPr id="7" name="Marcador de número de diapositiva 6"/>
          <p:cNvSpPr>
            <a:spLocks noGrp="1"/>
          </p:cNvSpPr>
          <p:nvPr>
            <p:ph type="sldNum" sz="quarter" idx="12"/>
          </p:nvPr>
        </p:nvSpPr>
        <p:spPr/>
        <p:txBody>
          <a:bodyPr/>
          <a:lstStyle/>
          <a:p>
            <a:fld id="{14DAF553-52A9-49E7-84A0-A62F30BD60FD}" type="slidenum">
              <a:rPr lang="es-VE" smtClean="0"/>
              <a:t>‹Nº›</a:t>
            </a:fld>
            <a:endParaRPr lang="es-VE"/>
          </a:p>
        </p:txBody>
      </p:sp>
    </p:spTree>
    <p:extLst>
      <p:ext uri="{BB962C8B-B14F-4D97-AF65-F5344CB8AC3E}">
        <p14:creationId xmlns:p14="http://schemas.microsoft.com/office/powerpoint/2010/main" val="1182276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V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V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8FCCE25B-F295-4ECF-9683-D7E9D5333E85}" type="datetimeFigureOut">
              <a:rPr lang="es-VE" smtClean="0"/>
              <a:t>1/3/2025</a:t>
            </a:fld>
            <a:endParaRPr lang="es-VE"/>
          </a:p>
        </p:txBody>
      </p:sp>
      <p:sp>
        <p:nvSpPr>
          <p:cNvPr id="6" name="Marcador de pie de página 5"/>
          <p:cNvSpPr>
            <a:spLocks noGrp="1"/>
          </p:cNvSpPr>
          <p:nvPr>
            <p:ph type="ftr" sz="quarter" idx="11"/>
          </p:nvPr>
        </p:nvSpPr>
        <p:spPr/>
        <p:txBody>
          <a:bodyPr/>
          <a:lstStyle/>
          <a:p>
            <a:endParaRPr lang="es-VE"/>
          </a:p>
        </p:txBody>
      </p:sp>
      <p:sp>
        <p:nvSpPr>
          <p:cNvPr id="7" name="Marcador de número de diapositiva 6"/>
          <p:cNvSpPr>
            <a:spLocks noGrp="1"/>
          </p:cNvSpPr>
          <p:nvPr>
            <p:ph type="sldNum" sz="quarter" idx="12"/>
          </p:nvPr>
        </p:nvSpPr>
        <p:spPr/>
        <p:txBody>
          <a:bodyPr/>
          <a:lstStyle/>
          <a:p>
            <a:fld id="{14DAF553-52A9-49E7-84A0-A62F30BD60FD}" type="slidenum">
              <a:rPr lang="es-VE" smtClean="0"/>
              <a:t>‹Nº›</a:t>
            </a:fld>
            <a:endParaRPr lang="es-VE"/>
          </a:p>
        </p:txBody>
      </p:sp>
    </p:spTree>
    <p:extLst>
      <p:ext uri="{BB962C8B-B14F-4D97-AF65-F5344CB8AC3E}">
        <p14:creationId xmlns:p14="http://schemas.microsoft.com/office/powerpoint/2010/main" val="1735682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V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V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CCE25B-F295-4ECF-9683-D7E9D5333E85}" type="datetimeFigureOut">
              <a:rPr lang="es-VE" smtClean="0"/>
              <a:t>1/3/2025</a:t>
            </a:fld>
            <a:endParaRPr lang="es-VE"/>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VE"/>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DAF553-52A9-49E7-84A0-A62F30BD60FD}" type="slidenum">
              <a:rPr lang="es-VE" smtClean="0"/>
              <a:t>‹Nº›</a:t>
            </a:fld>
            <a:endParaRPr lang="es-VE"/>
          </a:p>
        </p:txBody>
      </p:sp>
    </p:spTree>
    <p:extLst>
      <p:ext uri="{BB962C8B-B14F-4D97-AF65-F5344CB8AC3E}">
        <p14:creationId xmlns:p14="http://schemas.microsoft.com/office/powerpoint/2010/main" val="1042202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svg"/><Relationship Id="rId9"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2.sv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Google Shape;55;p15"/>
          <p:cNvSpPr txBox="1">
            <a:spLocks noGrp="1"/>
          </p:cNvSpPr>
          <p:nvPr>
            <p:ph type="ctrTitle"/>
          </p:nvPr>
        </p:nvSpPr>
        <p:spPr>
          <a:xfrm>
            <a:off x="4747410" y="1769484"/>
            <a:ext cx="7876876" cy="2005767"/>
          </a:xfrm>
          <a:prstGeom prst="rect">
            <a:avLst/>
          </a:prstGeom>
        </p:spPr>
        <p:txBody>
          <a:bodyPr spcFirstLastPara="1" vert="horz" wrap="square" lIns="121900" tIns="121900" rIns="121900" bIns="121900" rtlCol="0" anchor="ctr" anchorCtr="0">
            <a:noAutofit/>
          </a:bodyPr>
          <a:lstStyle/>
          <a:p>
            <a:pPr>
              <a:spcBef>
                <a:spcPts val="0"/>
              </a:spcBef>
            </a:pPr>
            <a:r>
              <a:rPr lang="es-VE" sz="4400" b="1" cap="small" dirty="0">
                <a:solidFill>
                  <a:srgbClr val="002060"/>
                </a:solidFill>
                <a:latin typeface="Cambria Math" panose="02040503050406030204" pitchFamily="18" charset="0"/>
                <a:ea typeface="Cambria Math" panose="02040503050406030204" pitchFamily="18" charset="0"/>
              </a:rPr>
              <a:t>Ruta Operativa </a:t>
            </a:r>
            <a:br>
              <a:rPr lang="es-VE" sz="4400" b="1" cap="small" dirty="0">
                <a:solidFill>
                  <a:srgbClr val="002060"/>
                </a:solidFill>
                <a:latin typeface="Cambria Math" panose="02040503050406030204" pitchFamily="18" charset="0"/>
                <a:ea typeface="Cambria Math" panose="02040503050406030204" pitchFamily="18" charset="0"/>
              </a:rPr>
            </a:br>
            <a:r>
              <a:rPr lang="es-VE" sz="3200" cap="small" dirty="0">
                <a:latin typeface="Cambria Math" panose="02040503050406030204" pitchFamily="18" charset="0"/>
                <a:ea typeface="Cambria Math" panose="02040503050406030204" pitchFamily="18" charset="0"/>
              </a:rPr>
              <a:t>Construyendo compromisos ambiciosos desde américa latina y el caribe </a:t>
            </a:r>
            <a:br>
              <a:rPr lang="es-VE" sz="4400" cap="small" dirty="0">
                <a:latin typeface="Cambria Math" panose="02040503050406030204" pitchFamily="18" charset="0"/>
                <a:ea typeface="Cambria Math" panose="02040503050406030204" pitchFamily="18" charset="0"/>
              </a:rPr>
            </a:br>
            <a:endParaRPr sz="4000" b="1" dirty="0">
              <a:solidFill>
                <a:srgbClr val="002060"/>
              </a:solidFill>
              <a:latin typeface="Cambria Math" panose="02040503050406030204" pitchFamily="18" charset="0"/>
              <a:ea typeface="Cambria Math" panose="02040503050406030204" pitchFamily="18" charset="0"/>
            </a:endParaRPr>
          </a:p>
        </p:txBody>
      </p:sp>
      <p:grpSp>
        <p:nvGrpSpPr>
          <p:cNvPr id="57" name="Google Shape;57;p15"/>
          <p:cNvGrpSpPr/>
          <p:nvPr/>
        </p:nvGrpSpPr>
        <p:grpSpPr>
          <a:xfrm>
            <a:off x="-347859" y="162395"/>
            <a:ext cx="5491359" cy="7732449"/>
            <a:chOff x="2966750" y="1165750"/>
            <a:chExt cx="3166099" cy="3977784"/>
          </a:xfrm>
        </p:grpSpPr>
        <p:sp>
          <p:nvSpPr>
            <p:cNvPr id="58" name="Google Shape;58;p15"/>
            <p:cNvSpPr/>
            <p:nvPr/>
          </p:nvSpPr>
          <p:spPr>
            <a:xfrm>
              <a:off x="2966750" y="1165750"/>
              <a:ext cx="3166099" cy="3977784"/>
            </a:xfrm>
            <a:custGeom>
              <a:avLst/>
              <a:gdLst/>
              <a:ahLst/>
              <a:cxnLst/>
              <a:rect l="l" t="t" r="r" b="b"/>
              <a:pathLst>
                <a:path w="114527" h="143888" extrusionOk="0">
                  <a:moveTo>
                    <a:pt x="57841" y="0"/>
                  </a:moveTo>
                  <a:lnTo>
                    <a:pt x="48792" y="15895"/>
                  </a:lnTo>
                  <a:lnTo>
                    <a:pt x="51531" y="15895"/>
                  </a:lnTo>
                  <a:lnTo>
                    <a:pt x="51531" y="19181"/>
                  </a:lnTo>
                  <a:lnTo>
                    <a:pt x="51531" y="19979"/>
                  </a:lnTo>
                  <a:lnTo>
                    <a:pt x="51531" y="20086"/>
                  </a:lnTo>
                  <a:lnTo>
                    <a:pt x="51554" y="20217"/>
                  </a:lnTo>
                  <a:lnTo>
                    <a:pt x="51578" y="20515"/>
                  </a:lnTo>
                  <a:lnTo>
                    <a:pt x="51614" y="21098"/>
                  </a:lnTo>
                  <a:cubicBezTo>
                    <a:pt x="51638" y="21491"/>
                    <a:pt x="51650" y="21884"/>
                    <a:pt x="51697" y="22277"/>
                  </a:cubicBezTo>
                  <a:lnTo>
                    <a:pt x="51876" y="23444"/>
                  </a:lnTo>
                  <a:lnTo>
                    <a:pt x="51971" y="24027"/>
                  </a:lnTo>
                  <a:cubicBezTo>
                    <a:pt x="52007" y="24218"/>
                    <a:pt x="52066" y="24408"/>
                    <a:pt x="52102" y="24599"/>
                  </a:cubicBezTo>
                  <a:lnTo>
                    <a:pt x="52412" y="25742"/>
                  </a:lnTo>
                  <a:cubicBezTo>
                    <a:pt x="52507" y="26123"/>
                    <a:pt x="52662" y="26492"/>
                    <a:pt x="52793" y="26861"/>
                  </a:cubicBezTo>
                  <a:cubicBezTo>
                    <a:pt x="52935" y="27230"/>
                    <a:pt x="53055" y="27611"/>
                    <a:pt x="53221" y="27968"/>
                  </a:cubicBezTo>
                  <a:lnTo>
                    <a:pt x="53733" y="29028"/>
                  </a:lnTo>
                  <a:cubicBezTo>
                    <a:pt x="53817" y="29206"/>
                    <a:pt x="53900" y="29385"/>
                    <a:pt x="53995" y="29552"/>
                  </a:cubicBezTo>
                  <a:lnTo>
                    <a:pt x="54305" y="30064"/>
                  </a:lnTo>
                  <a:lnTo>
                    <a:pt x="54912" y="31064"/>
                  </a:lnTo>
                  <a:cubicBezTo>
                    <a:pt x="55138" y="31385"/>
                    <a:pt x="55376" y="31707"/>
                    <a:pt x="55614" y="32016"/>
                  </a:cubicBezTo>
                  <a:cubicBezTo>
                    <a:pt x="56067" y="32659"/>
                    <a:pt x="56615" y="33219"/>
                    <a:pt x="57150" y="33802"/>
                  </a:cubicBezTo>
                  <a:cubicBezTo>
                    <a:pt x="57400" y="34100"/>
                    <a:pt x="57710" y="34350"/>
                    <a:pt x="57996" y="34624"/>
                  </a:cubicBezTo>
                  <a:cubicBezTo>
                    <a:pt x="58293" y="34874"/>
                    <a:pt x="58567" y="35148"/>
                    <a:pt x="58877" y="35398"/>
                  </a:cubicBezTo>
                  <a:lnTo>
                    <a:pt x="59829" y="36100"/>
                  </a:lnTo>
                  <a:cubicBezTo>
                    <a:pt x="59984" y="36219"/>
                    <a:pt x="60139" y="36338"/>
                    <a:pt x="60305" y="36445"/>
                  </a:cubicBezTo>
                  <a:lnTo>
                    <a:pt x="60806" y="36755"/>
                  </a:lnTo>
                  <a:lnTo>
                    <a:pt x="61818" y="37362"/>
                  </a:lnTo>
                  <a:cubicBezTo>
                    <a:pt x="62163" y="37553"/>
                    <a:pt x="62520" y="37719"/>
                    <a:pt x="62877" y="37886"/>
                  </a:cubicBezTo>
                  <a:cubicBezTo>
                    <a:pt x="63568" y="38255"/>
                    <a:pt x="64318" y="38505"/>
                    <a:pt x="65068" y="38767"/>
                  </a:cubicBezTo>
                  <a:cubicBezTo>
                    <a:pt x="65437" y="38910"/>
                    <a:pt x="65818" y="39005"/>
                    <a:pt x="66199" y="39100"/>
                  </a:cubicBezTo>
                  <a:cubicBezTo>
                    <a:pt x="66580" y="39196"/>
                    <a:pt x="66961" y="39303"/>
                    <a:pt x="67342" y="39386"/>
                  </a:cubicBezTo>
                  <a:lnTo>
                    <a:pt x="68509" y="39577"/>
                  </a:lnTo>
                  <a:cubicBezTo>
                    <a:pt x="68902" y="39624"/>
                    <a:pt x="69295" y="39660"/>
                    <a:pt x="69676" y="39672"/>
                  </a:cubicBezTo>
                  <a:cubicBezTo>
                    <a:pt x="70176" y="39704"/>
                    <a:pt x="70946" y="39709"/>
                    <a:pt x="71403" y="39709"/>
                  </a:cubicBezTo>
                  <a:cubicBezTo>
                    <a:pt x="71632" y="39709"/>
                    <a:pt x="71783" y="39708"/>
                    <a:pt x="71783" y="39708"/>
                  </a:cubicBezTo>
                  <a:lnTo>
                    <a:pt x="94298" y="39708"/>
                  </a:lnTo>
                  <a:lnTo>
                    <a:pt x="94691" y="39743"/>
                  </a:lnTo>
                  <a:lnTo>
                    <a:pt x="94905" y="39779"/>
                  </a:lnTo>
                  <a:cubicBezTo>
                    <a:pt x="95048" y="39791"/>
                    <a:pt x="95191" y="39803"/>
                    <a:pt x="95334" y="39803"/>
                  </a:cubicBezTo>
                  <a:cubicBezTo>
                    <a:pt x="95477" y="39803"/>
                    <a:pt x="95619" y="39862"/>
                    <a:pt x="95762" y="39874"/>
                  </a:cubicBezTo>
                  <a:cubicBezTo>
                    <a:pt x="95893" y="39898"/>
                    <a:pt x="96048" y="39898"/>
                    <a:pt x="96179" y="39946"/>
                  </a:cubicBezTo>
                  <a:cubicBezTo>
                    <a:pt x="97286" y="40196"/>
                    <a:pt x="98334" y="40696"/>
                    <a:pt x="99227" y="41422"/>
                  </a:cubicBezTo>
                  <a:cubicBezTo>
                    <a:pt x="100096" y="42160"/>
                    <a:pt x="100799" y="43101"/>
                    <a:pt x="101263" y="44149"/>
                  </a:cubicBezTo>
                  <a:cubicBezTo>
                    <a:pt x="101680" y="45196"/>
                    <a:pt x="101870" y="46339"/>
                    <a:pt x="101787" y="47494"/>
                  </a:cubicBezTo>
                  <a:cubicBezTo>
                    <a:pt x="101727" y="48566"/>
                    <a:pt x="101370" y="49566"/>
                    <a:pt x="100846" y="50483"/>
                  </a:cubicBezTo>
                  <a:cubicBezTo>
                    <a:pt x="100263" y="51447"/>
                    <a:pt x="99251" y="52507"/>
                    <a:pt x="98286" y="53078"/>
                  </a:cubicBezTo>
                  <a:cubicBezTo>
                    <a:pt x="98060" y="53245"/>
                    <a:pt x="97774" y="53328"/>
                    <a:pt x="97536" y="53471"/>
                  </a:cubicBezTo>
                  <a:cubicBezTo>
                    <a:pt x="97405" y="53543"/>
                    <a:pt x="97262" y="53578"/>
                    <a:pt x="97131" y="53626"/>
                  </a:cubicBezTo>
                  <a:cubicBezTo>
                    <a:pt x="97001" y="53674"/>
                    <a:pt x="96870" y="53733"/>
                    <a:pt x="96739" y="53769"/>
                  </a:cubicBezTo>
                  <a:cubicBezTo>
                    <a:pt x="96596" y="53793"/>
                    <a:pt x="95119" y="54102"/>
                    <a:pt x="94572" y="54150"/>
                  </a:cubicBezTo>
                  <a:cubicBezTo>
                    <a:pt x="94504" y="54154"/>
                    <a:pt x="94416" y="54155"/>
                    <a:pt x="94320" y="54155"/>
                  </a:cubicBezTo>
                  <a:cubicBezTo>
                    <a:pt x="94128" y="54155"/>
                    <a:pt x="93909" y="54150"/>
                    <a:pt x="93774" y="54150"/>
                  </a:cubicBezTo>
                  <a:lnTo>
                    <a:pt x="19705" y="54150"/>
                  </a:lnTo>
                  <a:lnTo>
                    <a:pt x="19562" y="54114"/>
                  </a:lnTo>
                  <a:lnTo>
                    <a:pt x="19265" y="54102"/>
                  </a:lnTo>
                  <a:lnTo>
                    <a:pt x="18681" y="54126"/>
                  </a:lnTo>
                  <a:cubicBezTo>
                    <a:pt x="18288" y="54150"/>
                    <a:pt x="17895" y="54150"/>
                    <a:pt x="17514" y="54209"/>
                  </a:cubicBezTo>
                  <a:cubicBezTo>
                    <a:pt x="14383" y="54567"/>
                    <a:pt x="11335" y="55674"/>
                    <a:pt x="8716" y="57424"/>
                  </a:cubicBezTo>
                  <a:cubicBezTo>
                    <a:pt x="6120" y="59186"/>
                    <a:pt x="3953" y="61568"/>
                    <a:pt x="2417" y="64318"/>
                  </a:cubicBezTo>
                  <a:cubicBezTo>
                    <a:pt x="917" y="67080"/>
                    <a:pt x="96" y="70235"/>
                    <a:pt x="24" y="73367"/>
                  </a:cubicBezTo>
                  <a:cubicBezTo>
                    <a:pt x="0" y="73807"/>
                    <a:pt x="12" y="74010"/>
                    <a:pt x="12" y="74295"/>
                  </a:cubicBezTo>
                  <a:cubicBezTo>
                    <a:pt x="12" y="74343"/>
                    <a:pt x="12" y="74474"/>
                    <a:pt x="24" y="74557"/>
                  </a:cubicBezTo>
                  <a:lnTo>
                    <a:pt x="36" y="74855"/>
                  </a:lnTo>
                  <a:lnTo>
                    <a:pt x="60" y="75438"/>
                  </a:lnTo>
                  <a:cubicBezTo>
                    <a:pt x="84" y="75831"/>
                    <a:pt x="84" y="76224"/>
                    <a:pt x="143" y="76617"/>
                  </a:cubicBezTo>
                  <a:lnTo>
                    <a:pt x="322" y="77784"/>
                  </a:lnTo>
                  <a:cubicBezTo>
                    <a:pt x="357" y="77974"/>
                    <a:pt x="381" y="78165"/>
                    <a:pt x="429" y="78355"/>
                  </a:cubicBezTo>
                  <a:lnTo>
                    <a:pt x="560" y="78939"/>
                  </a:lnTo>
                  <a:lnTo>
                    <a:pt x="869" y="80082"/>
                  </a:lnTo>
                  <a:cubicBezTo>
                    <a:pt x="977" y="80451"/>
                    <a:pt x="1119" y="80820"/>
                    <a:pt x="1250" y="81189"/>
                  </a:cubicBezTo>
                  <a:cubicBezTo>
                    <a:pt x="1393" y="81558"/>
                    <a:pt x="1512" y="81939"/>
                    <a:pt x="1691" y="82296"/>
                  </a:cubicBezTo>
                  <a:cubicBezTo>
                    <a:pt x="2977" y="85166"/>
                    <a:pt x="4929" y="87737"/>
                    <a:pt x="7382" y="89702"/>
                  </a:cubicBezTo>
                  <a:cubicBezTo>
                    <a:pt x="9835" y="91655"/>
                    <a:pt x="12764" y="93048"/>
                    <a:pt x="15859" y="93655"/>
                  </a:cubicBezTo>
                  <a:lnTo>
                    <a:pt x="17026" y="93845"/>
                  </a:lnTo>
                  <a:lnTo>
                    <a:pt x="17610" y="93929"/>
                  </a:lnTo>
                  <a:cubicBezTo>
                    <a:pt x="17812" y="93952"/>
                    <a:pt x="18003" y="93952"/>
                    <a:pt x="18193" y="93964"/>
                  </a:cubicBezTo>
                  <a:lnTo>
                    <a:pt x="19372" y="94024"/>
                  </a:lnTo>
                  <a:lnTo>
                    <a:pt x="19669" y="94036"/>
                  </a:lnTo>
                  <a:lnTo>
                    <a:pt x="94643" y="94036"/>
                  </a:lnTo>
                  <a:lnTo>
                    <a:pt x="94869" y="94048"/>
                  </a:lnTo>
                  <a:cubicBezTo>
                    <a:pt x="95024" y="94060"/>
                    <a:pt x="95167" y="94072"/>
                    <a:pt x="95310" y="94072"/>
                  </a:cubicBezTo>
                  <a:cubicBezTo>
                    <a:pt x="95381" y="94072"/>
                    <a:pt x="95453" y="94083"/>
                    <a:pt x="95524" y="94095"/>
                  </a:cubicBezTo>
                  <a:lnTo>
                    <a:pt x="95727" y="94131"/>
                  </a:lnTo>
                  <a:cubicBezTo>
                    <a:pt x="95869" y="94155"/>
                    <a:pt x="96012" y="94167"/>
                    <a:pt x="96155" y="94191"/>
                  </a:cubicBezTo>
                  <a:cubicBezTo>
                    <a:pt x="96703" y="94345"/>
                    <a:pt x="97251" y="94476"/>
                    <a:pt x="97751" y="94750"/>
                  </a:cubicBezTo>
                  <a:cubicBezTo>
                    <a:pt x="98286" y="94976"/>
                    <a:pt x="98739" y="95322"/>
                    <a:pt x="99203" y="95655"/>
                  </a:cubicBezTo>
                  <a:cubicBezTo>
                    <a:pt x="99620" y="96048"/>
                    <a:pt x="100060" y="96429"/>
                    <a:pt x="100382" y="96905"/>
                  </a:cubicBezTo>
                  <a:cubicBezTo>
                    <a:pt x="100751" y="97346"/>
                    <a:pt x="100989" y="97870"/>
                    <a:pt x="101251" y="98382"/>
                  </a:cubicBezTo>
                  <a:cubicBezTo>
                    <a:pt x="101299" y="98513"/>
                    <a:pt x="101334" y="98643"/>
                    <a:pt x="101394" y="98774"/>
                  </a:cubicBezTo>
                  <a:cubicBezTo>
                    <a:pt x="101430" y="98917"/>
                    <a:pt x="101501" y="99036"/>
                    <a:pt x="101525" y="99179"/>
                  </a:cubicBezTo>
                  <a:cubicBezTo>
                    <a:pt x="101584" y="99453"/>
                    <a:pt x="101692" y="99727"/>
                    <a:pt x="101703" y="100013"/>
                  </a:cubicBezTo>
                  <a:cubicBezTo>
                    <a:pt x="101727" y="100156"/>
                    <a:pt x="101751" y="100287"/>
                    <a:pt x="101775" y="100429"/>
                  </a:cubicBezTo>
                  <a:lnTo>
                    <a:pt x="101799" y="100870"/>
                  </a:lnTo>
                  <a:lnTo>
                    <a:pt x="101823" y="101084"/>
                  </a:lnTo>
                  <a:lnTo>
                    <a:pt x="101834" y="101191"/>
                  </a:lnTo>
                  <a:lnTo>
                    <a:pt x="101834" y="101299"/>
                  </a:lnTo>
                  <a:cubicBezTo>
                    <a:pt x="101834" y="101334"/>
                    <a:pt x="101823" y="101358"/>
                    <a:pt x="101823" y="101370"/>
                  </a:cubicBezTo>
                  <a:cubicBezTo>
                    <a:pt x="101811" y="101513"/>
                    <a:pt x="101799" y="101656"/>
                    <a:pt x="101787" y="101799"/>
                  </a:cubicBezTo>
                  <a:cubicBezTo>
                    <a:pt x="101811" y="102096"/>
                    <a:pt x="101715" y="102370"/>
                    <a:pt x="101692" y="102656"/>
                  </a:cubicBezTo>
                  <a:cubicBezTo>
                    <a:pt x="101692" y="102799"/>
                    <a:pt x="101632" y="102930"/>
                    <a:pt x="101596" y="103073"/>
                  </a:cubicBezTo>
                  <a:cubicBezTo>
                    <a:pt x="101561" y="103204"/>
                    <a:pt x="101525" y="103346"/>
                    <a:pt x="101501" y="103477"/>
                  </a:cubicBezTo>
                  <a:cubicBezTo>
                    <a:pt x="101144" y="104561"/>
                    <a:pt x="100537" y="105561"/>
                    <a:pt x="99739" y="106383"/>
                  </a:cubicBezTo>
                  <a:cubicBezTo>
                    <a:pt x="98917" y="107192"/>
                    <a:pt x="97917" y="107799"/>
                    <a:pt x="96846" y="108157"/>
                  </a:cubicBezTo>
                  <a:cubicBezTo>
                    <a:pt x="96715" y="108204"/>
                    <a:pt x="96572" y="108216"/>
                    <a:pt x="96429" y="108264"/>
                  </a:cubicBezTo>
                  <a:cubicBezTo>
                    <a:pt x="96298" y="108288"/>
                    <a:pt x="96167" y="108359"/>
                    <a:pt x="96024" y="108359"/>
                  </a:cubicBezTo>
                  <a:cubicBezTo>
                    <a:pt x="95881" y="108383"/>
                    <a:pt x="95738" y="108395"/>
                    <a:pt x="95596" y="108419"/>
                  </a:cubicBezTo>
                  <a:cubicBezTo>
                    <a:pt x="95524" y="108430"/>
                    <a:pt x="95453" y="108454"/>
                    <a:pt x="95381" y="108454"/>
                  </a:cubicBezTo>
                  <a:lnTo>
                    <a:pt x="95167" y="108466"/>
                  </a:lnTo>
                  <a:cubicBezTo>
                    <a:pt x="95024" y="108466"/>
                    <a:pt x="94881" y="108466"/>
                    <a:pt x="94738" y="108478"/>
                  </a:cubicBezTo>
                  <a:cubicBezTo>
                    <a:pt x="94691" y="108478"/>
                    <a:pt x="94512" y="108466"/>
                    <a:pt x="94393" y="108466"/>
                  </a:cubicBezTo>
                  <a:lnTo>
                    <a:pt x="71283" y="108466"/>
                  </a:lnTo>
                  <a:lnTo>
                    <a:pt x="70985" y="108490"/>
                  </a:lnTo>
                  <a:lnTo>
                    <a:pt x="70402" y="108526"/>
                  </a:lnTo>
                  <a:cubicBezTo>
                    <a:pt x="70009" y="108538"/>
                    <a:pt x="69616" y="108561"/>
                    <a:pt x="69235" y="108597"/>
                  </a:cubicBezTo>
                  <a:lnTo>
                    <a:pt x="68068" y="108764"/>
                  </a:lnTo>
                  <a:cubicBezTo>
                    <a:pt x="67675" y="108835"/>
                    <a:pt x="67283" y="108883"/>
                    <a:pt x="66902" y="108990"/>
                  </a:cubicBezTo>
                  <a:cubicBezTo>
                    <a:pt x="66140" y="109181"/>
                    <a:pt x="65366" y="109359"/>
                    <a:pt x="64639" y="109657"/>
                  </a:cubicBezTo>
                  <a:cubicBezTo>
                    <a:pt x="64270" y="109788"/>
                    <a:pt x="63889" y="109919"/>
                    <a:pt x="63532" y="110073"/>
                  </a:cubicBezTo>
                  <a:lnTo>
                    <a:pt x="62460" y="110585"/>
                  </a:lnTo>
                  <a:lnTo>
                    <a:pt x="61937" y="110847"/>
                  </a:lnTo>
                  <a:cubicBezTo>
                    <a:pt x="61758" y="110931"/>
                    <a:pt x="61591" y="111038"/>
                    <a:pt x="61425" y="111145"/>
                  </a:cubicBezTo>
                  <a:lnTo>
                    <a:pt x="60413" y="111752"/>
                  </a:lnTo>
                  <a:cubicBezTo>
                    <a:pt x="60079" y="111967"/>
                    <a:pt x="59782" y="112217"/>
                    <a:pt x="59460" y="112443"/>
                  </a:cubicBezTo>
                  <a:cubicBezTo>
                    <a:pt x="59151" y="112681"/>
                    <a:pt x="58817" y="112907"/>
                    <a:pt x="58531" y="113169"/>
                  </a:cubicBezTo>
                  <a:cubicBezTo>
                    <a:pt x="58079" y="113586"/>
                    <a:pt x="57603" y="114003"/>
                    <a:pt x="57174" y="114443"/>
                  </a:cubicBezTo>
                  <a:cubicBezTo>
                    <a:pt x="57115" y="114503"/>
                    <a:pt x="57043" y="114586"/>
                    <a:pt x="56960" y="114681"/>
                  </a:cubicBezTo>
                  <a:cubicBezTo>
                    <a:pt x="56912" y="114717"/>
                    <a:pt x="56876" y="114765"/>
                    <a:pt x="56841" y="114800"/>
                  </a:cubicBezTo>
                  <a:cubicBezTo>
                    <a:pt x="56567" y="115110"/>
                    <a:pt x="56234" y="115479"/>
                    <a:pt x="56055" y="115681"/>
                  </a:cubicBezTo>
                  <a:lnTo>
                    <a:pt x="55341" y="116622"/>
                  </a:lnTo>
                  <a:lnTo>
                    <a:pt x="54995" y="117098"/>
                  </a:lnTo>
                  <a:cubicBezTo>
                    <a:pt x="54876" y="117253"/>
                    <a:pt x="54781" y="117432"/>
                    <a:pt x="54674" y="117586"/>
                  </a:cubicBezTo>
                  <a:lnTo>
                    <a:pt x="54067" y="118598"/>
                  </a:lnTo>
                  <a:cubicBezTo>
                    <a:pt x="53864" y="118944"/>
                    <a:pt x="53709" y="119301"/>
                    <a:pt x="53531" y="119658"/>
                  </a:cubicBezTo>
                  <a:cubicBezTo>
                    <a:pt x="53364" y="120015"/>
                    <a:pt x="53174" y="120360"/>
                    <a:pt x="53043" y="120730"/>
                  </a:cubicBezTo>
                  <a:lnTo>
                    <a:pt x="52638" y="121837"/>
                  </a:lnTo>
                  <a:cubicBezTo>
                    <a:pt x="52566" y="122027"/>
                    <a:pt x="52495" y="122206"/>
                    <a:pt x="52447" y="122396"/>
                  </a:cubicBezTo>
                  <a:lnTo>
                    <a:pt x="52293" y="122968"/>
                  </a:lnTo>
                  <a:lnTo>
                    <a:pt x="51995" y="124111"/>
                  </a:lnTo>
                  <a:cubicBezTo>
                    <a:pt x="51923" y="124504"/>
                    <a:pt x="51864" y="124897"/>
                    <a:pt x="51804" y="125278"/>
                  </a:cubicBezTo>
                  <a:cubicBezTo>
                    <a:pt x="51757" y="125671"/>
                    <a:pt x="51673" y="126064"/>
                    <a:pt x="51662" y="126445"/>
                  </a:cubicBezTo>
                  <a:lnTo>
                    <a:pt x="51578" y="127623"/>
                  </a:lnTo>
                  <a:lnTo>
                    <a:pt x="51531" y="128207"/>
                  </a:lnTo>
                  <a:lnTo>
                    <a:pt x="51531" y="128600"/>
                  </a:lnTo>
                  <a:lnTo>
                    <a:pt x="51531" y="129409"/>
                  </a:lnTo>
                  <a:lnTo>
                    <a:pt x="51531" y="131017"/>
                  </a:lnTo>
                  <a:lnTo>
                    <a:pt x="51531" y="143887"/>
                  </a:lnTo>
                  <a:lnTo>
                    <a:pt x="64187" y="143887"/>
                  </a:lnTo>
                  <a:lnTo>
                    <a:pt x="64187" y="131017"/>
                  </a:lnTo>
                  <a:lnTo>
                    <a:pt x="64187" y="129409"/>
                  </a:lnTo>
                  <a:lnTo>
                    <a:pt x="64187" y="128600"/>
                  </a:lnTo>
                  <a:lnTo>
                    <a:pt x="64187" y="128207"/>
                  </a:lnTo>
                  <a:lnTo>
                    <a:pt x="64163" y="127980"/>
                  </a:lnTo>
                  <a:cubicBezTo>
                    <a:pt x="64175" y="127838"/>
                    <a:pt x="64163" y="127695"/>
                    <a:pt x="64163" y="127540"/>
                  </a:cubicBezTo>
                  <a:cubicBezTo>
                    <a:pt x="64163" y="127397"/>
                    <a:pt x="64211" y="127266"/>
                    <a:pt x="64223" y="127123"/>
                  </a:cubicBezTo>
                  <a:cubicBezTo>
                    <a:pt x="64246" y="126980"/>
                    <a:pt x="64246" y="126837"/>
                    <a:pt x="64282" y="126695"/>
                  </a:cubicBezTo>
                  <a:cubicBezTo>
                    <a:pt x="64318" y="126564"/>
                    <a:pt x="64354" y="126421"/>
                    <a:pt x="64389" y="126290"/>
                  </a:cubicBezTo>
                  <a:cubicBezTo>
                    <a:pt x="64663" y="125194"/>
                    <a:pt x="65508" y="123909"/>
                    <a:pt x="66282" y="123063"/>
                  </a:cubicBezTo>
                  <a:cubicBezTo>
                    <a:pt x="66401" y="122956"/>
                    <a:pt x="66532" y="122849"/>
                    <a:pt x="66651" y="122730"/>
                  </a:cubicBezTo>
                  <a:cubicBezTo>
                    <a:pt x="66747" y="122623"/>
                    <a:pt x="66878" y="122563"/>
                    <a:pt x="66985" y="122468"/>
                  </a:cubicBezTo>
                  <a:cubicBezTo>
                    <a:pt x="67104" y="122396"/>
                    <a:pt x="67211" y="122289"/>
                    <a:pt x="67330" y="122218"/>
                  </a:cubicBezTo>
                  <a:cubicBezTo>
                    <a:pt x="67461" y="122146"/>
                    <a:pt x="67580" y="122075"/>
                    <a:pt x="67699" y="122004"/>
                  </a:cubicBezTo>
                  <a:cubicBezTo>
                    <a:pt x="67759" y="121956"/>
                    <a:pt x="67818" y="121920"/>
                    <a:pt x="67878" y="121884"/>
                  </a:cubicBezTo>
                  <a:lnTo>
                    <a:pt x="68080" y="121801"/>
                  </a:lnTo>
                  <a:cubicBezTo>
                    <a:pt x="68211" y="121742"/>
                    <a:pt x="68330" y="121670"/>
                    <a:pt x="68461" y="121611"/>
                  </a:cubicBezTo>
                  <a:lnTo>
                    <a:pt x="68866" y="121468"/>
                  </a:lnTo>
                  <a:cubicBezTo>
                    <a:pt x="69116" y="121349"/>
                    <a:pt x="69402" y="121301"/>
                    <a:pt x="69676" y="121218"/>
                  </a:cubicBezTo>
                  <a:cubicBezTo>
                    <a:pt x="69807" y="121170"/>
                    <a:pt x="69950" y="121170"/>
                    <a:pt x="70092" y="121146"/>
                  </a:cubicBezTo>
                  <a:cubicBezTo>
                    <a:pt x="70235" y="121122"/>
                    <a:pt x="70378" y="121099"/>
                    <a:pt x="70521" y="121075"/>
                  </a:cubicBezTo>
                  <a:cubicBezTo>
                    <a:pt x="70664" y="121075"/>
                    <a:pt x="70807" y="121063"/>
                    <a:pt x="70950" y="121063"/>
                  </a:cubicBezTo>
                  <a:lnTo>
                    <a:pt x="71164" y="121015"/>
                  </a:lnTo>
                  <a:lnTo>
                    <a:pt x="71283" y="120968"/>
                  </a:lnTo>
                  <a:lnTo>
                    <a:pt x="94393" y="120968"/>
                  </a:lnTo>
                  <a:cubicBezTo>
                    <a:pt x="94516" y="120968"/>
                    <a:pt x="94603" y="120994"/>
                    <a:pt x="94760" y="120994"/>
                  </a:cubicBezTo>
                  <a:cubicBezTo>
                    <a:pt x="94787" y="120994"/>
                    <a:pt x="94815" y="120993"/>
                    <a:pt x="94845" y="120991"/>
                  </a:cubicBezTo>
                  <a:lnTo>
                    <a:pt x="96024" y="120956"/>
                  </a:lnTo>
                  <a:lnTo>
                    <a:pt x="96608" y="120932"/>
                  </a:lnTo>
                  <a:cubicBezTo>
                    <a:pt x="96810" y="120908"/>
                    <a:pt x="97001" y="120884"/>
                    <a:pt x="97191" y="120861"/>
                  </a:cubicBezTo>
                  <a:lnTo>
                    <a:pt x="98358" y="120682"/>
                  </a:lnTo>
                  <a:cubicBezTo>
                    <a:pt x="98751" y="120622"/>
                    <a:pt x="99132" y="120503"/>
                    <a:pt x="99513" y="120420"/>
                  </a:cubicBezTo>
                  <a:cubicBezTo>
                    <a:pt x="99894" y="120313"/>
                    <a:pt x="100275" y="120229"/>
                    <a:pt x="100656" y="120099"/>
                  </a:cubicBezTo>
                  <a:cubicBezTo>
                    <a:pt x="103656" y="119134"/>
                    <a:pt x="106406" y="117443"/>
                    <a:pt x="108633" y="115229"/>
                  </a:cubicBezTo>
                  <a:cubicBezTo>
                    <a:pt x="110836" y="112990"/>
                    <a:pt x="112514" y="110228"/>
                    <a:pt x="113467" y="107228"/>
                  </a:cubicBezTo>
                  <a:cubicBezTo>
                    <a:pt x="113574" y="106847"/>
                    <a:pt x="113669" y="106466"/>
                    <a:pt x="113776" y="106085"/>
                  </a:cubicBezTo>
                  <a:cubicBezTo>
                    <a:pt x="113860" y="105692"/>
                    <a:pt x="113979" y="105323"/>
                    <a:pt x="114026" y="104930"/>
                  </a:cubicBezTo>
                  <a:cubicBezTo>
                    <a:pt x="114146" y="104144"/>
                    <a:pt x="114288" y="103370"/>
                    <a:pt x="114300" y="102584"/>
                  </a:cubicBezTo>
                  <a:lnTo>
                    <a:pt x="114348" y="101418"/>
                  </a:lnTo>
                  <a:cubicBezTo>
                    <a:pt x="114348" y="101358"/>
                    <a:pt x="114336" y="101322"/>
                    <a:pt x="114336" y="101287"/>
                  </a:cubicBezTo>
                  <a:lnTo>
                    <a:pt x="114336" y="101191"/>
                  </a:lnTo>
                  <a:lnTo>
                    <a:pt x="114336" y="100906"/>
                  </a:lnTo>
                  <a:lnTo>
                    <a:pt x="114324" y="100310"/>
                  </a:lnTo>
                  <a:cubicBezTo>
                    <a:pt x="114300" y="99929"/>
                    <a:pt x="114288" y="99536"/>
                    <a:pt x="114253" y="99144"/>
                  </a:cubicBezTo>
                  <a:lnTo>
                    <a:pt x="114086" y="97977"/>
                  </a:lnTo>
                  <a:cubicBezTo>
                    <a:pt x="113979" y="97191"/>
                    <a:pt x="113765" y="96429"/>
                    <a:pt x="113562" y="95667"/>
                  </a:cubicBezTo>
                  <a:cubicBezTo>
                    <a:pt x="113479" y="95286"/>
                    <a:pt x="113324" y="94917"/>
                    <a:pt x="113193" y="94548"/>
                  </a:cubicBezTo>
                  <a:cubicBezTo>
                    <a:pt x="113062" y="94179"/>
                    <a:pt x="112931" y="93810"/>
                    <a:pt x="112776" y="93440"/>
                  </a:cubicBezTo>
                  <a:cubicBezTo>
                    <a:pt x="112121" y="92012"/>
                    <a:pt x="111371" y="90619"/>
                    <a:pt x="110407" y="89369"/>
                  </a:cubicBezTo>
                  <a:cubicBezTo>
                    <a:pt x="109478" y="88095"/>
                    <a:pt x="108359" y="86987"/>
                    <a:pt x="107168" y="85963"/>
                  </a:cubicBezTo>
                  <a:cubicBezTo>
                    <a:pt x="105930" y="84999"/>
                    <a:pt x="104621" y="84106"/>
                    <a:pt x="103192" y="83451"/>
                  </a:cubicBezTo>
                  <a:cubicBezTo>
                    <a:pt x="101787" y="82737"/>
                    <a:pt x="100263" y="82272"/>
                    <a:pt x="98727" y="81915"/>
                  </a:cubicBezTo>
                  <a:cubicBezTo>
                    <a:pt x="98346" y="81844"/>
                    <a:pt x="97953" y="81784"/>
                    <a:pt x="97560" y="81725"/>
                  </a:cubicBezTo>
                  <a:lnTo>
                    <a:pt x="96977" y="81641"/>
                  </a:lnTo>
                  <a:cubicBezTo>
                    <a:pt x="96786" y="81606"/>
                    <a:pt x="96596" y="81582"/>
                    <a:pt x="96393" y="81582"/>
                  </a:cubicBezTo>
                  <a:lnTo>
                    <a:pt x="95226" y="81534"/>
                  </a:lnTo>
                  <a:lnTo>
                    <a:pt x="94643" y="81522"/>
                  </a:lnTo>
                  <a:lnTo>
                    <a:pt x="19872" y="81522"/>
                  </a:lnTo>
                  <a:lnTo>
                    <a:pt x="19693" y="81510"/>
                  </a:lnTo>
                  <a:lnTo>
                    <a:pt x="19574" y="81499"/>
                  </a:lnTo>
                  <a:cubicBezTo>
                    <a:pt x="19431" y="81487"/>
                    <a:pt x="19288" y="81475"/>
                    <a:pt x="19146" y="81463"/>
                  </a:cubicBezTo>
                  <a:cubicBezTo>
                    <a:pt x="19074" y="81463"/>
                    <a:pt x="19003" y="81463"/>
                    <a:pt x="18931" y="81451"/>
                  </a:cubicBezTo>
                  <a:lnTo>
                    <a:pt x="18717" y="81415"/>
                  </a:lnTo>
                  <a:cubicBezTo>
                    <a:pt x="18586" y="81391"/>
                    <a:pt x="18443" y="81368"/>
                    <a:pt x="18300" y="81356"/>
                  </a:cubicBezTo>
                  <a:cubicBezTo>
                    <a:pt x="17181" y="81129"/>
                    <a:pt x="16145" y="80629"/>
                    <a:pt x="15240" y="79915"/>
                  </a:cubicBezTo>
                  <a:cubicBezTo>
                    <a:pt x="14335" y="79213"/>
                    <a:pt x="13633" y="78260"/>
                    <a:pt x="13169" y="77224"/>
                  </a:cubicBezTo>
                  <a:cubicBezTo>
                    <a:pt x="13085" y="77105"/>
                    <a:pt x="13061" y="76962"/>
                    <a:pt x="13014" y="76831"/>
                  </a:cubicBezTo>
                  <a:cubicBezTo>
                    <a:pt x="12966" y="76700"/>
                    <a:pt x="12907" y="76569"/>
                    <a:pt x="12859" y="76426"/>
                  </a:cubicBezTo>
                  <a:cubicBezTo>
                    <a:pt x="12835" y="76296"/>
                    <a:pt x="12800" y="76153"/>
                    <a:pt x="12764" y="76022"/>
                  </a:cubicBezTo>
                  <a:lnTo>
                    <a:pt x="12704" y="75819"/>
                  </a:lnTo>
                  <a:cubicBezTo>
                    <a:pt x="12692" y="75748"/>
                    <a:pt x="12680" y="75676"/>
                    <a:pt x="12680" y="75605"/>
                  </a:cubicBezTo>
                  <a:cubicBezTo>
                    <a:pt x="12657" y="75462"/>
                    <a:pt x="12633" y="75319"/>
                    <a:pt x="12609" y="75176"/>
                  </a:cubicBezTo>
                  <a:cubicBezTo>
                    <a:pt x="12573" y="75045"/>
                    <a:pt x="12597" y="74891"/>
                    <a:pt x="12585" y="74748"/>
                  </a:cubicBezTo>
                  <a:lnTo>
                    <a:pt x="12549" y="74295"/>
                  </a:lnTo>
                  <a:cubicBezTo>
                    <a:pt x="12549" y="74033"/>
                    <a:pt x="12549" y="73700"/>
                    <a:pt x="12561" y="73617"/>
                  </a:cubicBezTo>
                  <a:cubicBezTo>
                    <a:pt x="12597" y="72462"/>
                    <a:pt x="12895" y="71343"/>
                    <a:pt x="13431" y="70342"/>
                  </a:cubicBezTo>
                  <a:cubicBezTo>
                    <a:pt x="13990" y="69354"/>
                    <a:pt x="14776" y="68473"/>
                    <a:pt x="15717" y="67830"/>
                  </a:cubicBezTo>
                  <a:cubicBezTo>
                    <a:pt x="16681" y="67199"/>
                    <a:pt x="17764" y="66806"/>
                    <a:pt x="18896" y="66663"/>
                  </a:cubicBezTo>
                  <a:cubicBezTo>
                    <a:pt x="19038" y="66640"/>
                    <a:pt x="19181" y="66651"/>
                    <a:pt x="19324" y="66640"/>
                  </a:cubicBezTo>
                  <a:lnTo>
                    <a:pt x="19538" y="66628"/>
                  </a:lnTo>
                  <a:lnTo>
                    <a:pt x="19646" y="66640"/>
                  </a:lnTo>
                  <a:lnTo>
                    <a:pt x="94572" y="66640"/>
                  </a:lnTo>
                  <a:lnTo>
                    <a:pt x="94679" y="66628"/>
                  </a:lnTo>
                  <a:lnTo>
                    <a:pt x="94822" y="66616"/>
                  </a:lnTo>
                  <a:lnTo>
                    <a:pt x="95119" y="66604"/>
                  </a:lnTo>
                  <a:lnTo>
                    <a:pt x="95703" y="66568"/>
                  </a:lnTo>
                  <a:cubicBezTo>
                    <a:pt x="96096" y="66544"/>
                    <a:pt x="96489" y="66544"/>
                    <a:pt x="96881" y="66485"/>
                  </a:cubicBezTo>
                  <a:lnTo>
                    <a:pt x="98048" y="66306"/>
                  </a:lnTo>
                  <a:lnTo>
                    <a:pt x="98632" y="66211"/>
                  </a:lnTo>
                  <a:lnTo>
                    <a:pt x="99203" y="66080"/>
                  </a:lnTo>
                  <a:lnTo>
                    <a:pt x="100346" y="65782"/>
                  </a:lnTo>
                  <a:cubicBezTo>
                    <a:pt x="100727" y="65675"/>
                    <a:pt x="101096" y="65520"/>
                    <a:pt x="101465" y="65389"/>
                  </a:cubicBezTo>
                  <a:cubicBezTo>
                    <a:pt x="101834" y="65247"/>
                    <a:pt x="102215" y="65127"/>
                    <a:pt x="102561" y="64961"/>
                  </a:cubicBezTo>
                  <a:cubicBezTo>
                    <a:pt x="103275" y="64616"/>
                    <a:pt x="104001" y="64306"/>
                    <a:pt x="104656" y="63877"/>
                  </a:cubicBezTo>
                  <a:cubicBezTo>
                    <a:pt x="107288" y="62318"/>
                    <a:pt x="109693" y="59960"/>
                    <a:pt x="111348" y="57365"/>
                  </a:cubicBezTo>
                  <a:cubicBezTo>
                    <a:pt x="111383" y="57317"/>
                    <a:pt x="111419" y="57257"/>
                    <a:pt x="111455" y="57198"/>
                  </a:cubicBezTo>
                  <a:cubicBezTo>
                    <a:pt x="111467" y="57174"/>
                    <a:pt x="111479" y="57150"/>
                    <a:pt x="111490" y="57138"/>
                  </a:cubicBezTo>
                  <a:lnTo>
                    <a:pt x="111490" y="57126"/>
                  </a:lnTo>
                  <a:cubicBezTo>
                    <a:pt x="113074" y="54519"/>
                    <a:pt x="114074" y="51531"/>
                    <a:pt x="114288" y="48483"/>
                  </a:cubicBezTo>
                  <a:cubicBezTo>
                    <a:pt x="114527" y="45363"/>
                    <a:pt x="114026" y="42172"/>
                    <a:pt x="112812" y="39255"/>
                  </a:cubicBezTo>
                  <a:cubicBezTo>
                    <a:pt x="111562" y="36362"/>
                    <a:pt x="109633" y="33778"/>
                    <a:pt x="107228" y="31766"/>
                  </a:cubicBezTo>
                  <a:cubicBezTo>
                    <a:pt x="104799" y="29766"/>
                    <a:pt x="101894" y="28349"/>
                    <a:pt x="98810" y="27682"/>
                  </a:cubicBezTo>
                  <a:cubicBezTo>
                    <a:pt x="98429" y="27587"/>
                    <a:pt x="98036" y="27540"/>
                    <a:pt x="97643" y="27480"/>
                  </a:cubicBezTo>
                  <a:cubicBezTo>
                    <a:pt x="97251" y="27420"/>
                    <a:pt x="96870" y="27349"/>
                    <a:pt x="96477" y="27325"/>
                  </a:cubicBezTo>
                  <a:lnTo>
                    <a:pt x="95298" y="27266"/>
                  </a:lnTo>
                  <a:lnTo>
                    <a:pt x="94715" y="27218"/>
                  </a:lnTo>
                  <a:lnTo>
                    <a:pt x="94298" y="27206"/>
                  </a:lnTo>
                  <a:lnTo>
                    <a:pt x="71783" y="27206"/>
                  </a:lnTo>
                  <a:cubicBezTo>
                    <a:pt x="71140" y="27206"/>
                    <a:pt x="70676" y="27182"/>
                    <a:pt x="70676" y="27182"/>
                  </a:cubicBezTo>
                  <a:cubicBezTo>
                    <a:pt x="70650" y="27185"/>
                    <a:pt x="70624" y="27186"/>
                    <a:pt x="70598" y="27186"/>
                  </a:cubicBezTo>
                  <a:cubicBezTo>
                    <a:pt x="70484" y="27186"/>
                    <a:pt x="70376" y="27166"/>
                    <a:pt x="70259" y="27147"/>
                  </a:cubicBezTo>
                  <a:cubicBezTo>
                    <a:pt x="70116" y="27123"/>
                    <a:pt x="69973" y="27111"/>
                    <a:pt x="69830" y="27087"/>
                  </a:cubicBezTo>
                  <a:lnTo>
                    <a:pt x="69426" y="26980"/>
                  </a:lnTo>
                  <a:cubicBezTo>
                    <a:pt x="69283" y="26944"/>
                    <a:pt x="69140" y="26932"/>
                    <a:pt x="69009" y="26861"/>
                  </a:cubicBezTo>
                  <a:cubicBezTo>
                    <a:pt x="68747" y="26754"/>
                    <a:pt x="68473" y="26694"/>
                    <a:pt x="68223" y="26551"/>
                  </a:cubicBezTo>
                  <a:lnTo>
                    <a:pt x="67842" y="26361"/>
                  </a:lnTo>
                  <a:cubicBezTo>
                    <a:pt x="67723" y="26289"/>
                    <a:pt x="67604" y="26206"/>
                    <a:pt x="67473" y="26135"/>
                  </a:cubicBezTo>
                  <a:lnTo>
                    <a:pt x="67294" y="26027"/>
                  </a:lnTo>
                  <a:cubicBezTo>
                    <a:pt x="67235" y="25992"/>
                    <a:pt x="67175" y="25944"/>
                    <a:pt x="67116" y="25896"/>
                  </a:cubicBezTo>
                  <a:cubicBezTo>
                    <a:pt x="67009" y="25813"/>
                    <a:pt x="66890" y="25730"/>
                    <a:pt x="66771" y="25646"/>
                  </a:cubicBezTo>
                  <a:cubicBezTo>
                    <a:pt x="66663" y="25563"/>
                    <a:pt x="66568" y="25444"/>
                    <a:pt x="66461" y="25361"/>
                  </a:cubicBezTo>
                  <a:cubicBezTo>
                    <a:pt x="66354" y="25254"/>
                    <a:pt x="66223" y="25182"/>
                    <a:pt x="66140" y="25063"/>
                  </a:cubicBezTo>
                  <a:cubicBezTo>
                    <a:pt x="65961" y="24837"/>
                    <a:pt x="65735" y="24658"/>
                    <a:pt x="65592" y="24408"/>
                  </a:cubicBezTo>
                  <a:cubicBezTo>
                    <a:pt x="64889" y="23503"/>
                    <a:pt x="64401" y="22444"/>
                    <a:pt x="64235" y="21313"/>
                  </a:cubicBezTo>
                  <a:cubicBezTo>
                    <a:pt x="64211" y="21170"/>
                    <a:pt x="64175" y="20110"/>
                    <a:pt x="64175" y="20074"/>
                  </a:cubicBezTo>
                  <a:lnTo>
                    <a:pt x="64175" y="19979"/>
                  </a:lnTo>
                  <a:lnTo>
                    <a:pt x="64175" y="19169"/>
                  </a:lnTo>
                  <a:lnTo>
                    <a:pt x="64175" y="15895"/>
                  </a:lnTo>
                  <a:lnTo>
                    <a:pt x="66890" y="15895"/>
                  </a:lnTo>
                  <a:lnTo>
                    <a:pt x="57841" y="0"/>
                  </a:lnTo>
                  <a:close/>
                </a:path>
              </a:pathLst>
            </a:custGeom>
            <a:solidFill>
              <a:srgbClr val="EFEFEF"/>
            </a:solidFill>
            <a:ln>
              <a:noFill/>
            </a:ln>
          </p:spPr>
          <p:txBody>
            <a:bodyPr spcFirstLastPara="1" wrap="square" lIns="121900" tIns="121900" rIns="121900" bIns="121900" anchor="ctr" anchorCtr="0">
              <a:noAutofit/>
            </a:bodyPr>
            <a:lstStyle/>
            <a:p>
              <a:endParaRPr sz="2400"/>
            </a:p>
          </p:txBody>
        </p:sp>
        <p:sp>
          <p:nvSpPr>
            <p:cNvPr id="59" name="Google Shape;59;p15"/>
            <p:cNvSpPr/>
            <p:nvPr/>
          </p:nvSpPr>
          <p:spPr>
            <a:xfrm>
              <a:off x="3124740" y="1467244"/>
              <a:ext cx="2847490" cy="3675956"/>
            </a:xfrm>
            <a:custGeom>
              <a:avLst/>
              <a:gdLst/>
              <a:ahLst/>
              <a:cxnLst/>
              <a:rect l="l" t="t" r="r" b="b"/>
              <a:pathLst>
                <a:path w="103002" h="132970" extrusionOk="0">
                  <a:moveTo>
                    <a:pt x="51507" y="1"/>
                  </a:moveTo>
                  <a:lnTo>
                    <a:pt x="51507" y="3727"/>
                  </a:lnTo>
                  <a:lnTo>
                    <a:pt x="52757" y="3727"/>
                  </a:lnTo>
                  <a:lnTo>
                    <a:pt x="52757" y="1"/>
                  </a:lnTo>
                  <a:close/>
                  <a:moveTo>
                    <a:pt x="51507" y="7442"/>
                  </a:moveTo>
                  <a:lnTo>
                    <a:pt x="51507" y="9180"/>
                  </a:lnTo>
                  <a:cubicBezTo>
                    <a:pt x="51507" y="9883"/>
                    <a:pt x="51566" y="10573"/>
                    <a:pt x="51662" y="11252"/>
                  </a:cubicBezTo>
                  <a:lnTo>
                    <a:pt x="52888" y="11073"/>
                  </a:lnTo>
                  <a:cubicBezTo>
                    <a:pt x="52793" y="10454"/>
                    <a:pt x="52757" y="9823"/>
                    <a:pt x="52757" y="9180"/>
                  </a:cubicBezTo>
                  <a:lnTo>
                    <a:pt x="52757" y="7442"/>
                  </a:lnTo>
                  <a:close/>
                  <a:moveTo>
                    <a:pt x="53888" y="14467"/>
                  </a:moveTo>
                  <a:lnTo>
                    <a:pt x="52757" y="14979"/>
                  </a:lnTo>
                  <a:cubicBezTo>
                    <a:pt x="53293" y="16157"/>
                    <a:pt x="53995" y="17265"/>
                    <a:pt x="54840" y="18265"/>
                  </a:cubicBezTo>
                  <a:lnTo>
                    <a:pt x="55781" y="17455"/>
                  </a:lnTo>
                  <a:cubicBezTo>
                    <a:pt x="55019" y="16550"/>
                    <a:pt x="54376" y="15550"/>
                    <a:pt x="53888" y="14467"/>
                  </a:cubicBezTo>
                  <a:close/>
                  <a:moveTo>
                    <a:pt x="58424" y="19812"/>
                  </a:moveTo>
                  <a:lnTo>
                    <a:pt x="57734" y="20848"/>
                  </a:lnTo>
                  <a:cubicBezTo>
                    <a:pt x="58817" y="21575"/>
                    <a:pt x="59984" y="22146"/>
                    <a:pt x="61222" y="22551"/>
                  </a:cubicBezTo>
                  <a:lnTo>
                    <a:pt x="61603" y="21360"/>
                  </a:lnTo>
                  <a:cubicBezTo>
                    <a:pt x="60484" y="21003"/>
                    <a:pt x="59412" y="20479"/>
                    <a:pt x="58424" y="19812"/>
                  </a:cubicBezTo>
                  <a:close/>
                  <a:moveTo>
                    <a:pt x="65092" y="21979"/>
                  </a:moveTo>
                  <a:lnTo>
                    <a:pt x="65056" y="23218"/>
                  </a:lnTo>
                  <a:cubicBezTo>
                    <a:pt x="65211" y="23218"/>
                    <a:pt x="65378" y="23230"/>
                    <a:pt x="65544" y="23230"/>
                  </a:cubicBezTo>
                  <a:lnTo>
                    <a:pt x="68795" y="23230"/>
                  </a:lnTo>
                  <a:lnTo>
                    <a:pt x="68795" y="21979"/>
                  </a:lnTo>
                  <a:close/>
                  <a:moveTo>
                    <a:pt x="72521" y="21979"/>
                  </a:moveTo>
                  <a:lnTo>
                    <a:pt x="72521" y="23230"/>
                  </a:lnTo>
                  <a:lnTo>
                    <a:pt x="76248" y="23230"/>
                  </a:lnTo>
                  <a:lnTo>
                    <a:pt x="76248" y="21979"/>
                  </a:lnTo>
                  <a:close/>
                  <a:moveTo>
                    <a:pt x="79975" y="21979"/>
                  </a:moveTo>
                  <a:lnTo>
                    <a:pt x="79975" y="23230"/>
                  </a:lnTo>
                  <a:lnTo>
                    <a:pt x="83689" y="23230"/>
                  </a:lnTo>
                  <a:lnTo>
                    <a:pt x="83689" y="21979"/>
                  </a:lnTo>
                  <a:close/>
                  <a:moveTo>
                    <a:pt x="87416" y="21979"/>
                  </a:moveTo>
                  <a:lnTo>
                    <a:pt x="87416" y="23230"/>
                  </a:lnTo>
                  <a:lnTo>
                    <a:pt x="88952" y="23230"/>
                  </a:lnTo>
                  <a:cubicBezTo>
                    <a:pt x="89654" y="23230"/>
                    <a:pt x="90357" y="23277"/>
                    <a:pt x="91035" y="23396"/>
                  </a:cubicBezTo>
                  <a:lnTo>
                    <a:pt x="91238" y="22170"/>
                  </a:lnTo>
                  <a:cubicBezTo>
                    <a:pt x="90488" y="22039"/>
                    <a:pt x="89726" y="21979"/>
                    <a:pt x="88952" y="21979"/>
                  </a:cubicBezTo>
                  <a:close/>
                  <a:moveTo>
                    <a:pt x="94941" y="23313"/>
                  </a:moveTo>
                  <a:lnTo>
                    <a:pt x="94417" y="24444"/>
                  </a:lnTo>
                  <a:cubicBezTo>
                    <a:pt x="95488" y="24944"/>
                    <a:pt x="96477" y="25599"/>
                    <a:pt x="97370" y="26385"/>
                  </a:cubicBezTo>
                  <a:lnTo>
                    <a:pt x="98191" y="25444"/>
                  </a:lnTo>
                  <a:cubicBezTo>
                    <a:pt x="97215" y="24587"/>
                    <a:pt x="96119" y="23873"/>
                    <a:pt x="94941" y="23313"/>
                  </a:cubicBezTo>
                  <a:close/>
                  <a:moveTo>
                    <a:pt x="100739" y="28373"/>
                  </a:moveTo>
                  <a:lnTo>
                    <a:pt x="99691" y="29052"/>
                  </a:lnTo>
                  <a:cubicBezTo>
                    <a:pt x="100346" y="30052"/>
                    <a:pt x="100846" y="31135"/>
                    <a:pt x="101192" y="32266"/>
                  </a:cubicBezTo>
                  <a:lnTo>
                    <a:pt x="102382" y="31897"/>
                  </a:lnTo>
                  <a:cubicBezTo>
                    <a:pt x="102001" y="30659"/>
                    <a:pt x="101442" y="29468"/>
                    <a:pt x="100739" y="28373"/>
                  </a:cubicBezTo>
                  <a:close/>
                  <a:moveTo>
                    <a:pt x="102989" y="35731"/>
                  </a:moveTo>
                  <a:lnTo>
                    <a:pt x="101751" y="35755"/>
                  </a:lnTo>
                  <a:cubicBezTo>
                    <a:pt x="101751" y="35850"/>
                    <a:pt x="101751" y="35934"/>
                    <a:pt x="101751" y="36017"/>
                  </a:cubicBezTo>
                  <a:cubicBezTo>
                    <a:pt x="101751" y="37124"/>
                    <a:pt x="101608" y="38220"/>
                    <a:pt x="101334" y="39267"/>
                  </a:cubicBezTo>
                  <a:lnTo>
                    <a:pt x="102537" y="39589"/>
                  </a:lnTo>
                  <a:cubicBezTo>
                    <a:pt x="102846" y="38434"/>
                    <a:pt x="103001" y="37231"/>
                    <a:pt x="103001" y="36017"/>
                  </a:cubicBezTo>
                  <a:cubicBezTo>
                    <a:pt x="103001" y="35922"/>
                    <a:pt x="102989" y="35826"/>
                    <a:pt x="102989" y="35731"/>
                  </a:cubicBezTo>
                  <a:close/>
                  <a:moveTo>
                    <a:pt x="99977" y="42541"/>
                  </a:moveTo>
                  <a:cubicBezTo>
                    <a:pt x="99370" y="43553"/>
                    <a:pt x="98620" y="44482"/>
                    <a:pt x="97763" y="45304"/>
                  </a:cubicBezTo>
                  <a:lnTo>
                    <a:pt x="98620" y="46209"/>
                  </a:lnTo>
                  <a:cubicBezTo>
                    <a:pt x="99560" y="45316"/>
                    <a:pt x="100382" y="44292"/>
                    <a:pt x="101037" y="43172"/>
                  </a:cubicBezTo>
                  <a:lnTo>
                    <a:pt x="99977" y="42541"/>
                  </a:lnTo>
                  <a:close/>
                  <a:moveTo>
                    <a:pt x="94881" y="47363"/>
                  </a:moveTo>
                  <a:cubicBezTo>
                    <a:pt x="93833" y="47911"/>
                    <a:pt x="92714" y="48316"/>
                    <a:pt x="91547" y="48554"/>
                  </a:cubicBezTo>
                  <a:lnTo>
                    <a:pt x="91797" y="49769"/>
                  </a:lnTo>
                  <a:cubicBezTo>
                    <a:pt x="93071" y="49507"/>
                    <a:pt x="94310" y="49066"/>
                    <a:pt x="95465" y="48471"/>
                  </a:cubicBezTo>
                  <a:lnTo>
                    <a:pt x="94881" y="47363"/>
                  </a:lnTo>
                  <a:close/>
                  <a:moveTo>
                    <a:pt x="17205" y="48816"/>
                  </a:moveTo>
                  <a:lnTo>
                    <a:pt x="17205" y="50054"/>
                  </a:lnTo>
                  <a:lnTo>
                    <a:pt x="20931" y="50054"/>
                  </a:lnTo>
                  <a:lnTo>
                    <a:pt x="20931" y="48816"/>
                  </a:lnTo>
                  <a:close/>
                  <a:moveTo>
                    <a:pt x="24658" y="48816"/>
                  </a:moveTo>
                  <a:lnTo>
                    <a:pt x="24658" y="50054"/>
                  </a:lnTo>
                  <a:lnTo>
                    <a:pt x="28373" y="50054"/>
                  </a:lnTo>
                  <a:lnTo>
                    <a:pt x="28373" y="48816"/>
                  </a:lnTo>
                  <a:close/>
                  <a:moveTo>
                    <a:pt x="32100" y="48816"/>
                  </a:moveTo>
                  <a:lnTo>
                    <a:pt x="32100" y="50054"/>
                  </a:lnTo>
                  <a:lnTo>
                    <a:pt x="35826" y="50054"/>
                  </a:lnTo>
                  <a:lnTo>
                    <a:pt x="35826" y="48816"/>
                  </a:lnTo>
                  <a:close/>
                  <a:moveTo>
                    <a:pt x="39553" y="48816"/>
                  </a:moveTo>
                  <a:lnTo>
                    <a:pt x="39553" y="50054"/>
                  </a:lnTo>
                  <a:lnTo>
                    <a:pt x="43280" y="50054"/>
                  </a:lnTo>
                  <a:lnTo>
                    <a:pt x="43280" y="48816"/>
                  </a:lnTo>
                  <a:close/>
                  <a:moveTo>
                    <a:pt x="47006" y="48816"/>
                  </a:moveTo>
                  <a:lnTo>
                    <a:pt x="47006" y="50054"/>
                  </a:lnTo>
                  <a:lnTo>
                    <a:pt x="50721" y="50054"/>
                  </a:lnTo>
                  <a:lnTo>
                    <a:pt x="50721" y="48816"/>
                  </a:lnTo>
                  <a:close/>
                  <a:moveTo>
                    <a:pt x="54448" y="48816"/>
                  </a:moveTo>
                  <a:lnTo>
                    <a:pt x="54448" y="50054"/>
                  </a:lnTo>
                  <a:lnTo>
                    <a:pt x="58174" y="50054"/>
                  </a:lnTo>
                  <a:lnTo>
                    <a:pt x="58174" y="48816"/>
                  </a:lnTo>
                  <a:close/>
                  <a:moveTo>
                    <a:pt x="61901" y="48816"/>
                  </a:moveTo>
                  <a:lnTo>
                    <a:pt x="61901" y="50054"/>
                  </a:lnTo>
                  <a:lnTo>
                    <a:pt x="65628" y="50054"/>
                  </a:lnTo>
                  <a:lnTo>
                    <a:pt x="65628" y="48816"/>
                  </a:lnTo>
                  <a:close/>
                  <a:moveTo>
                    <a:pt x="69342" y="48816"/>
                  </a:moveTo>
                  <a:lnTo>
                    <a:pt x="69342" y="50054"/>
                  </a:lnTo>
                  <a:lnTo>
                    <a:pt x="73069" y="50054"/>
                  </a:lnTo>
                  <a:lnTo>
                    <a:pt x="73069" y="48816"/>
                  </a:lnTo>
                  <a:close/>
                  <a:moveTo>
                    <a:pt x="76796" y="48816"/>
                  </a:moveTo>
                  <a:lnTo>
                    <a:pt x="76796" y="50054"/>
                  </a:lnTo>
                  <a:lnTo>
                    <a:pt x="80522" y="50054"/>
                  </a:lnTo>
                  <a:lnTo>
                    <a:pt x="80522" y="48816"/>
                  </a:lnTo>
                  <a:close/>
                  <a:moveTo>
                    <a:pt x="84249" y="48816"/>
                  </a:moveTo>
                  <a:lnTo>
                    <a:pt x="84249" y="50054"/>
                  </a:lnTo>
                  <a:lnTo>
                    <a:pt x="87976" y="50054"/>
                  </a:lnTo>
                  <a:lnTo>
                    <a:pt x="87976" y="48816"/>
                  </a:lnTo>
                  <a:close/>
                  <a:moveTo>
                    <a:pt x="13454" y="48828"/>
                  </a:moveTo>
                  <a:cubicBezTo>
                    <a:pt x="12157" y="48876"/>
                    <a:pt x="10871" y="49102"/>
                    <a:pt x="9632" y="49507"/>
                  </a:cubicBezTo>
                  <a:lnTo>
                    <a:pt x="10013" y="50685"/>
                  </a:lnTo>
                  <a:cubicBezTo>
                    <a:pt x="11145" y="50316"/>
                    <a:pt x="12311" y="50114"/>
                    <a:pt x="13502" y="50066"/>
                  </a:cubicBezTo>
                  <a:lnTo>
                    <a:pt x="13454" y="48828"/>
                  </a:lnTo>
                  <a:close/>
                  <a:moveTo>
                    <a:pt x="6144" y="51209"/>
                  </a:moveTo>
                  <a:cubicBezTo>
                    <a:pt x="5072" y="51935"/>
                    <a:pt x="4096" y="52805"/>
                    <a:pt x="3251" y="53805"/>
                  </a:cubicBezTo>
                  <a:lnTo>
                    <a:pt x="4203" y="54602"/>
                  </a:lnTo>
                  <a:cubicBezTo>
                    <a:pt x="4965" y="53698"/>
                    <a:pt x="5858" y="52900"/>
                    <a:pt x="6834" y="52233"/>
                  </a:cubicBezTo>
                  <a:lnTo>
                    <a:pt x="6144" y="51209"/>
                  </a:lnTo>
                  <a:close/>
                  <a:moveTo>
                    <a:pt x="1179" y="57091"/>
                  </a:moveTo>
                  <a:cubicBezTo>
                    <a:pt x="643" y="58270"/>
                    <a:pt x="286" y="59532"/>
                    <a:pt x="96" y="60818"/>
                  </a:cubicBezTo>
                  <a:lnTo>
                    <a:pt x="1322" y="60996"/>
                  </a:lnTo>
                  <a:cubicBezTo>
                    <a:pt x="1489" y="59817"/>
                    <a:pt x="1822" y="58674"/>
                    <a:pt x="2310" y="57603"/>
                  </a:cubicBezTo>
                  <a:lnTo>
                    <a:pt x="1179" y="57091"/>
                  </a:lnTo>
                  <a:close/>
                  <a:moveTo>
                    <a:pt x="1239" y="64568"/>
                  </a:moveTo>
                  <a:lnTo>
                    <a:pt x="0" y="64675"/>
                  </a:lnTo>
                  <a:cubicBezTo>
                    <a:pt x="107" y="65973"/>
                    <a:pt x="405" y="67247"/>
                    <a:pt x="869" y="68461"/>
                  </a:cubicBezTo>
                  <a:lnTo>
                    <a:pt x="2024" y="68021"/>
                  </a:lnTo>
                  <a:cubicBezTo>
                    <a:pt x="1608" y="66914"/>
                    <a:pt x="1346" y="65747"/>
                    <a:pt x="1239" y="64568"/>
                  </a:cubicBezTo>
                  <a:close/>
                  <a:moveTo>
                    <a:pt x="3739" y="71116"/>
                  </a:moveTo>
                  <a:lnTo>
                    <a:pt x="2751" y="71855"/>
                  </a:lnTo>
                  <a:cubicBezTo>
                    <a:pt x="3525" y="72902"/>
                    <a:pt x="4453" y="73831"/>
                    <a:pt x="5477" y="74617"/>
                  </a:cubicBezTo>
                  <a:lnTo>
                    <a:pt x="6239" y="73629"/>
                  </a:lnTo>
                  <a:cubicBezTo>
                    <a:pt x="5287" y="72902"/>
                    <a:pt x="4453" y="72057"/>
                    <a:pt x="3739" y="71116"/>
                  </a:cubicBezTo>
                  <a:close/>
                  <a:moveTo>
                    <a:pt x="9323" y="75367"/>
                  </a:moveTo>
                  <a:lnTo>
                    <a:pt x="8870" y="76522"/>
                  </a:lnTo>
                  <a:cubicBezTo>
                    <a:pt x="10073" y="76998"/>
                    <a:pt x="11347" y="77296"/>
                    <a:pt x="12645" y="77415"/>
                  </a:cubicBezTo>
                  <a:lnTo>
                    <a:pt x="12764" y="76177"/>
                  </a:lnTo>
                  <a:cubicBezTo>
                    <a:pt x="11585" y="76069"/>
                    <a:pt x="10418" y="75796"/>
                    <a:pt x="9323" y="75367"/>
                  </a:cubicBezTo>
                  <a:close/>
                  <a:moveTo>
                    <a:pt x="16431" y="76236"/>
                  </a:moveTo>
                  <a:lnTo>
                    <a:pt x="16431" y="77486"/>
                  </a:lnTo>
                  <a:lnTo>
                    <a:pt x="20158" y="77486"/>
                  </a:lnTo>
                  <a:lnTo>
                    <a:pt x="20158" y="76236"/>
                  </a:lnTo>
                  <a:close/>
                  <a:moveTo>
                    <a:pt x="23872" y="76236"/>
                  </a:moveTo>
                  <a:lnTo>
                    <a:pt x="23872" y="77486"/>
                  </a:lnTo>
                  <a:lnTo>
                    <a:pt x="27599" y="77486"/>
                  </a:lnTo>
                  <a:lnTo>
                    <a:pt x="27599" y="76236"/>
                  </a:lnTo>
                  <a:close/>
                  <a:moveTo>
                    <a:pt x="31326" y="76236"/>
                  </a:moveTo>
                  <a:lnTo>
                    <a:pt x="31326" y="77486"/>
                  </a:lnTo>
                  <a:lnTo>
                    <a:pt x="35052" y="77486"/>
                  </a:lnTo>
                  <a:lnTo>
                    <a:pt x="35052" y="76236"/>
                  </a:lnTo>
                  <a:close/>
                  <a:moveTo>
                    <a:pt x="38779" y="76236"/>
                  </a:moveTo>
                  <a:lnTo>
                    <a:pt x="38779" y="77486"/>
                  </a:lnTo>
                  <a:lnTo>
                    <a:pt x="42494" y="77486"/>
                  </a:lnTo>
                  <a:lnTo>
                    <a:pt x="42494" y="76236"/>
                  </a:lnTo>
                  <a:close/>
                  <a:moveTo>
                    <a:pt x="46220" y="76236"/>
                  </a:moveTo>
                  <a:lnTo>
                    <a:pt x="46220" y="77486"/>
                  </a:lnTo>
                  <a:lnTo>
                    <a:pt x="49947" y="77486"/>
                  </a:lnTo>
                  <a:lnTo>
                    <a:pt x="49947" y="76236"/>
                  </a:lnTo>
                  <a:close/>
                  <a:moveTo>
                    <a:pt x="53674" y="76236"/>
                  </a:moveTo>
                  <a:lnTo>
                    <a:pt x="53674" y="77486"/>
                  </a:lnTo>
                  <a:lnTo>
                    <a:pt x="57400" y="77486"/>
                  </a:lnTo>
                  <a:lnTo>
                    <a:pt x="57400" y="76236"/>
                  </a:lnTo>
                  <a:close/>
                  <a:moveTo>
                    <a:pt x="61127" y="76236"/>
                  </a:moveTo>
                  <a:lnTo>
                    <a:pt x="61127" y="77486"/>
                  </a:lnTo>
                  <a:lnTo>
                    <a:pt x="64842" y="77486"/>
                  </a:lnTo>
                  <a:lnTo>
                    <a:pt x="64842" y="76236"/>
                  </a:lnTo>
                  <a:close/>
                  <a:moveTo>
                    <a:pt x="68568" y="76236"/>
                  </a:moveTo>
                  <a:lnTo>
                    <a:pt x="68568" y="77486"/>
                  </a:lnTo>
                  <a:lnTo>
                    <a:pt x="72295" y="77486"/>
                  </a:lnTo>
                  <a:lnTo>
                    <a:pt x="72295" y="76236"/>
                  </a:lnTo>
                  <a:close/>
                  <a:moveTo>
                    <a:pt x="76022" y="76236"/>
                  </a:moveTo>
                  <a:lnTo>
                    <a:pt x="76022" y="77486"/>
                  </a:lnTo>
                  <a:lnTo>
                    <a:pt x="79748" y="77486"/>
                  </a:lnTo>
                  <a:lnTo>
                    <a:pt x="79748" y="76236"/>
                  </a:lnTo>
                  <a:close/>
                  <a:moveTo>
                    <a:pt x="83475" y="76236"/>
                  </a:moveTo>
                  <a:lnTo>
                    <a:pt x="83475" y="77486"/>
                  </a:lnTo>
                  <a:lnTo>
                    <a:pt x="87190" y="77486"/>
                  </a:lnTo>
                  <a:lnTo>
                    <a:pt x="87190" y="76236"/>
                  </a:lnTo>
                  <a:close/>
                  <a:moveTo>
                    <a:pt x="91000" y="76391"/>
                  </a:moveTo>
                  <a:lnTo>
                    <a:pt x="90821" y="77617"/>
                  </a:lnTo>
                  <a:cubicBezTo>
                    <a:pt x="92000" y="77784"/>
                    <a:pt x="93143" y="78117"/>
                    <a:pt x="94214" y="78605"/>
                  </a:cubicBezTo>
                  <a:lnTo>
                    <a:pt x="94726" y="77474"/>
                  </a:lnTo>
                  <a:cubicBezTo>
                    <a:pt x="93548" y="76939"/>
                    <a:pt x="92286" y="76569"/>
                    <a:pt x="91000" y="76391"/>
                  </a:cubicBezTo>
                  <a:close/>
                  <a:moveTo>
                    <a:pt x="98013" y="79546"/>
                  </a:moveTo>
                  <a:lnTo>
                    <a:pt x="97215" y="80499"/>
                  </a:lnTo>
                  <a:cubicBezTo>
                    <a:pt x="98120" y="81261"/>
                    <a:pt x="98917" y="82153"/>
                    <a:pt x="99572" y="83130"/>
                  </a:cubicBezTo>
                  <a:lnTo>
                    <a:pt x="100608" y="82439"/>
                  </a:lnTo>
                  <a:cubicBezTo>
                    <a:pt x="99882" y="81356"/>
                    <a:pt x="99001" y="80391"/>
                    <a:pt x="98013" y="79546"/>
                  </a:cubicBezTo>
                  <a:close/>
                  <a:moveTo>
                    <a:pt x="102311" y="85928"/>
                  </a:moveTo>
                  <a:lnTo>
                    <a:pt x="101132" y="86309"/>
                  </a:lnTo>
                  <a:cubicBezTo>
                    <a:pt x="101489" y="87440"/>
                    <a:pt x="101703" y="88607"/>
                    <a:pt x="101751" y="89797"/>
                  </a:cubicBezTo>
                  <a:lnTo>
                    <a:pt x="102989" y="89750"/>
                  </a:lnTo>
                  <a:cubicBezTo>
                    <a:pt x="102942" y="88452"/>
                    <a:pt x="102716" y="87166"/>
                    <a:pt x="102311" y="85928"/>
                  </a:cubicBezTo>
                  <a:close/>
                  <a:moveTo>
                    <a:pt x="101430" y="93333"/>
                  </a:moveTo>
                  <a:cubicBezTo>
                    <a:pt x="101156" y="94488"/>
                    <a:pt x="100727" y="95596"/>
                    <a:pt x="100156" y="96631"/>
                  </a:cubicBezTo>
                  <a:lnTo>
                    <a:pt x="101239" y="97239"/>
                  </a:lnTo>
                  <a:cubicBezTo>
                    <a:pt x="101870" y="96096"/>
                    <a:pt x="102346" y="94881"/>
                    <a:pt x="102632" y="93619"/>
                  </a:cubicBezTo>
                  <a:lnTo>
                    <a:pt x="101430" y="93333"/>
                  </a:lnTo>
                  <a:close/>
                  <a:moveTo>
                    <a:pt x="98024" y="99465"/>
                  </a:moveTo>
                  <a:cubicBezTo>
                    <a:pt x="97191" y="100310"/>
                    <a:pt x="96239" y="101025"/>
                    <a:pt x="95215" y="101608"/>
                  </a:cubicBezTo>
                  <a:lnTo>
                    <a:pt x="95822" y="102692"/>
                  </a:lnTo>
                  <a:cubicBezTo>
                    <a:pt x="96953" y="102061"/>
                    <a:pt x="97989" y="101263"/>
                    <a:pt x="98906" y="100346"/>
                  </a:cubicBezTo>
                  <a:lnTo>
                    <a:pt x="98024" y="99465"/>
                  </a:lnTo>
                  <a:close/>
                  <a:moveTo>
                    <a:pt x="66009" y="103239"/>
                  </a:moveTo>
                  <a:lnTo>
                    <a:pt x="66009" y="104478"/>
                  </a:lnTo>
                  <a:lnTo>
                    <a:pt x="69735" y="104478"/>
                  </a:lnTo>
                  <a:lnTo>
                    <a:pt x="69735" y="103239"/>
                  </a:lnTo>
                  <a:close/>
                  <a:moveTo>
                    <a:pt x="73462" y="103239"/>
                  </a:moveTo>
                  <a:lnTo>
                    <a:pt x="73462" y="104478"/>
                  </a:lnTo>
                  <a:lnTo>
                    <a:pt x="77189" y="104478"/>
                  </a:lnTo>
                  <a:lnTo>
                    <a:pt x="77189" y="103239"/>
                  </a:lnTo>
                  <a:close/>
                  <a:moveTo>
                    <a:pt x="80915" y="103239"/>
                  </a:moveTo>
                  <a:lnTo>
                    <a:pt x="80915" y="104478"/>
                  </a:lnTo>
                  <a:lnTo>
                    <a:pt x="84630" y="104478"/>
                  </a:lnTo>
                  <a:lnTo>
                    <a:pt x="84630" y="103239"/>
                  </a:lnTo>
                  <a:close/>
                  <a:moveTo>
                    <a:pt x="91917" y="102894"/>
                  </a:moveTo>
                  <a:cubicBezTo>
                    <a:pt x="90952" y="103120"/>
                    <a:pt x="89952" y="103239"/>
                    <a:pt x="88952" y="103239"/>
                  </a:cubicBezTo>
                  <a:lnTo>
                    <a:pt x="88357" y="103239"/>
                  </a:lnTo>
                  <a:lnTo>
                    <a:pt x="88357" y="104478"/>
                  </a:lnTo>
                  <a:lnTo>
                    <a:pt x="88952" y="104478"/>
                  </a:lnTo>
                  <a:cubicBezTo>
                    <a:pt x="90047" y="104478"/>
                    <a:pt x="91143" y="104359"/>
                    <a:pt x="92202" y="104109"/>
                  </a:cubicBezTo>
                  <a:lnTo>
                    <a:pt x="91917" y="102894"/>
                  </a:lnTo>
                  <a:close/>
                  <a:moveTo>
                    <a:pt x="62175" y="103644"/>
                  </a:moveTo>
                  <a:cubicBezTo>
                    <a:pt x="60913" y="103954"/>
                    <a:pt x="59698" y="104442"/>
                    <a:pt x="58567" y="105097"/>
                  </a:cubicBezTo>
                  <a:lnTo>
                    <a:pt x="59186" y="106168"/>
                  </a:lnTo>
                  <a:cubicBezTo>
                    <a:pt x="60210" y="105585"/>
                    <a:pt x="61317" y="105132"/>
                    <a:pt x="62472" y="104847"/>
                  </a:cubicBezTo>
                  <a:lnTo>
                    <a:pt x="62175" y="103644"/>
                  </a:lnTo>
                  <a:close/>
                  <a:moveTo>
                    <a:pt x="55495" y="107478"/>
                  </a:moveTo>
                  <a:cubicBezTo>
                    <a:pt x="54590" y="108407"/>
                    <a:pt x="53817" y="109454"/>
                    <a:pt x="53197" y="110597"/>
                  </a:cubicBezTo>
                  <a:lnTo>
                    <a:pt x="54293" y="111193"/>
                  </a:lnTo>
                  <a:cubicBezTo>
                    <a:pt x="54852" y="110145"/>
                    <a:pt x="55555" y="109193"/>
                    <a:pt x="56388" y="108335"/>
                  </a:cubicBezTo>
                  <a:lnTo>
                    <a:pt x="55495" y="107478"/>
                  </a:lnTo>
                  <a:close/>
                  <a:moveTo>
                    <a:pt x="51840" y="114241"/>
                  </a:moveTo>
                  <a:cubicBezTo>
                    <a:pt x="51626" y="115229"/>
                    <a:pt x="51507" y="116253"/>
                    <a:pt x="51507" y="117277"/>
                  </a:cubicBezTo>
                  <a:lnTo>
                    <a:pt x="51507" y="118075"/>
                  </a:lnTo>
                  <a:lnTo>
                    <a:pt x="52745" y="118075"/>
                  </a:lnTo>
                  <a:lnTo>
                    <a:pt x="52745" y="117277"/>
                  </a:lnTo>
                  <a:cubicBezTo>
                    <a:pt x="52745" y="116348"/>
                    <a:pt x="52852" y="115408"/>
                    <a:pt x="53055" y="114503"/>
                  </a:cubicBezTo>
                  <a:lnTo>
                    <a:pt x="51840" y="114241"/>
                  </a:lnTo>
                  <a:close/>
                  <a:moveTo>
                    <a:pt x="51507" y="121801"/>
                  </a:moveTo>
                  <a:lnTo>
                    <a:pt x="51507" y="125528"/>
                  </a:lnTo>
                  <a:lnTo>
                    <a:pt x="52757" y="125528"/>
                  </a:lnTo>
                  <a:lnTo>
                    <a:pt x="52757" y="121801"/>
                  </a:lnTo>
                  <a:close/>
                  <a:moveTo>
                    <a:pt x="51507" y="129243"/>
                  </a:moveTo>
                  <a:lnTo>
                    <a:pt x="51507" y="132969"/>
                  </a:lnTo>
                  <a:lnTo>
                    <a:pt x="52757" y="132969"/>
                  </a:lnTo>
                  <a:lnTo>
                    <a:pt x="52757" y="129243"/>
                  </a:lnTo>
                  <a:close/>
                </a:path>
              </a:pathLst>
            </a:custGeom>
            <a:solidFill>
              <a:srgbClr val="EFEFEF"/>
            </a:solidFill>
            <a:ln>
              <a:noFill/>
            </a:ln>
          </p:spPr>
          <p:txBody>
            <a:bodyPr spcFirstLastPara="1" wrap="square" lIns="121900" tIns="121900" rIns="121900" bIns="121900" anchor="ctr" anchorCtr="0">
              <a:noAutofit/>
            </a:bodyPr>
            <a:lstStyle/>
            <a:p>
              <a:endParaRPr sz="2400"/>
            </a:p>
          </p:txBody>
        </p:sp>
      </p:grpSp>
      <p:grpSp>
        <p:nvGrpSpPr>
          <p:cNvPr id="60" name="Google Shape;60;p15">
            <a:extLst>
              <a:ext uri="{C183D7F6-B498-43B3-948B-1728B52AA6E4}">
                <adec:decorative xmlns:adec="http://schemas.microsoft.com/office/drawing/2017/decorative" val="1"/>
              </a:ext>
            </a:extLst>
          </p:cNvPr>
          <p:cNvGrpSpPr/>
          <p:nvPr/>
        </p:nvGrpSpPr>
        <p:grpSpPr>
          <a:xfrm>
            <a:off x="-76200" y="697462"/>
            <a:ext cx="4829983" cy="6596254"/>
            <a:chOff x="2966750" y="1165750"/>
            <a:chExt cx="3166099" cy="3977784"/>
          </a:xfrm>
        </p:grpSpPr>
        <p:sp>
          <p:nvSpPr>
            <p:cNvPr id="61" name="Google Shape;61;p15"/>
            <p:cNvSpPr/>
            <p:nvPr/>
          </p:nvSpPr>
          <p:spPr>
            <a:xfrm>
              <a:off x="2966750" y="1165750"/>
              <a:ext cx="3166099" cy="3977784"/>
            </a:xfrm>
            <a:custGeom>
              <a:avLst/>
              <a:gdLst/>
              <a:ahLst/>
              <a:cxnLst/>
              <a:rect l="l" t="t" r="r" b="b"/>
              <a:pathLst>
                <a:path w="114527" h="143888" extrusionOk="0">
                  <a:moveTo>
                    <a:pt x="57841" y="0"/>
                  </a:moveTo>
                  <a:lnTo>
                    <a:pt x="48792" y="15895"/>
                  </a:lnTo>
                  <a:lnTo>
                    <a:pt x="51531" y="15895"/>
                  </a:lnTo>
                  <a:lnTo>
                    <a:pt x="51531" y="19181"/>
                  </a:lnTo>
                  <a:lnTo>
                    <a:pt x="51531" y="19979"/>
                  </a:lnTo>
                  <a:lnTo>
                    <a:pt x="51531" y="20086"/>
                  </a:lnTo>
                  <a:lnTo>
                    <a:pt x="51554" y="20217"/>
                  </a:lnTo>
                  <a:lnTo>
                    <a:pt x="51578" y="20515"/>
                  </a:lnTo>
                  <a:lnTo>
                    <a:pt x="51614" y="21098"/>
                  </a:lnTo>
                  <a:cubicBezTo>
                    <a:pt x="51638" y="21491"/>
                    <a:pt x="51650" y="21884"/>
                    <a:pt x="51697" y="22277"/>
                  </a:cubicBezTo>
                  <a:lnTo>
                    <a:pt x="51876" y="23444"/>
                  </a:lnTo>
                  <a:lnTo>
                    <a:pt x="51971" y="24027"/>
                  </a:lnTo>
                  <a:cubicBezTo>
                    <a:pt x="52007" y="24218"/>
                    <a:pt x="52066" y="24408"/>
                    <a:pt x="52102" y="24599"/>
                  </a:cubicBezTo>
                  <a:lnTo>
                    <a:pt x="52412" y="25742"/>
                  </a:lnTo>
                  <a:cubicBezTo>
                    <a:pt x="52507" y="26123"/>
                    <a:pt x="52662" y="26492"/>
                    <a:pt x="52793" y="26861"/>
                  </a:cubicBezTo>
                  <a:cubicBezTo>
                    <a:pt x="52935" y="27230"/>
                    <a:pt x="53055" y="27611"/>
                    <a:pt x="53221" y="27968"/>
                  </a:cubicBezTo>
                  <a:lnTo>
                    <a:pt x="53733" y="29028"/>
                  </a:lnTo>
                  <a:cubicBezTo>
                    <a:pt x="53817" y="29206"/>
                    <a:pt x="53900" y="29385"/>
                    <a:pt x="53995" y="29552"/>
                  </a:cubicBezTo>
                  <a:lnTo>
                    <a:pt x="54305" y="30064"/>
                  </a:lnTo>
                  <a:lnTo>
                    <a:pt x="54912" y="31064"/>
                  </a:lnTo>
                  <a:cubicBezTo>
                    <a:pt x="55138" y="31385"/>
                    <a:pt x="55376" y="31707"/>
                    <a:pt x="55614" y="32016"/>
                  </a:cubicBezTo>
                  <a:cubicBezTo>
                    <a:pt x="56067" y="32659"/>
                    <a:pt x="56615" y="33219"/>
                    <a:pt x="57150" y="33802"/>
                  </a:cubicBezTo>
                  <a:cubicBezTo>
                    <a:pt x="57400" y="34100"/>
                    <a:pt x="57710" y="34350"/>
                    <a:pt x="57996" y="34624"/>
                  </a:cubicBezTo>
                  <a:cubicBezTo>
                    <a:pt x="58293" y="34874"/>
                    <a:pt x="58567" y="35148"/>
                    <a:pt x="58877" y="35398"/>
                  </a:cubicBezTo>
                  <a:lnTo>
                    <a:pt x="59829" y="36100"/>
                  </a:lnTo>
                  <a:cubicBezTo>
                    <a:pt x="59984" y="36219"/>
                    <a:pt x="60139" y="36338"/>
                    <a:pt x="60305" y="36445"/>
                  </a:cubicBezTo>
                  <a:lnTo>
                    <a:pt x="60806" y="36755"/>
                  </a:lnTo>
                  <a:lnTo>
                    <a:pt x="61818" y="37362"/>
                  </a:lnTo>
                  <a:cubicBezTo>
                    <a:pt x="62163" y="37553"/>
                    <a:pt x="62520" y="37719"/>
                    <a:pt x="62877" y="37886"/>
                  </a:cubicBezTo>
                  <a:cubicBezTo>
                    <a:pt x="63568" y="38255"/>
                    <a:pt x="64318" y="38505"/>
                    <a:pt x="65068" y="38767"/>
                  </a:cubicBezTo>
                  <a:cubicBezTo>
                    <a:pt x="65437" y="38910"/>
                    <a:pt x="65818" y="39005"/>
                    <a:pt x="66199" y="39100"/>
                  </a:cubicBezTo>
                  <a:cubicBezTo>
                    <a:pt x="66580" y="39196"/>
                    <a:pt x="66961" y="39303"/>
                    <a:pt x="67342" y="39386"/>
                  </a:cubicBezTo>
                  <a:lnTo>
                    <a:pt x="68509" y="39577"/>
                  </a:lnTo>
                  <a:cubicBezTo>
                    <a:pt x="68902" y="39624"/>
                    <a:pt x="69295" y="39660"/>
                    <a:pt x="69676" y="39672"/>
                  </a:cubicBezTo>
                  <a:cubicBezTo>
                    <a:pt x="70176" y="39704"/>
                    <a:pt x="70946" y="39709"/>
                    <a:pt x="71403" y="39709"/>
                  </a:cubicBezTo>
                  <a:cubicBezTo>
                    <a:pt x="71632" y="39709"/>
                    <a:pt x="71783" y="39708"/>
                    <a:pt x="71783" y="39708"/>
                  </a:cubicBezTo>
                  <a:lnTo>
                    <a:pt x="94298" y="39708"/>
                  </a:lnTo>
                  <a:lnTo>
                    <a:pt x="94691" y="39743"/>
                  </a:lnTo>
                  <a:lnTo>
                    <a:pt x="94905" y="39779"/>
                  </a:lnTo>
                  <a:cubicBezTo>
                    <a:pt x="95048" y="39791"/>
                    <a:pt x="95191" y="39803"/>
                    <a:pt x="95334" y="39803"/>
                  </a:cubicBezTo>
                  <a:cubicBezTo>
                    <a:pt x="95477" y="39803"/>
                    <a:pt x="95619" y="39862"/>
                    <a:pt x="95762" y="39874"/>
                  </a:cubicBezTo>
                  <a:cubicBezTo>
                    <a:pt x="95893" y="39898"/>
                    <a:pt x="96048" y="39898"/>
                    <a:pt x="96179" y="39946"/>
                  </a:cubicBezTo>
                  <a:cubicBezTo>
                    <a:pt x="97286" y="40196"/>
                    <a:pt x="98334" y="40696"/>
                    <a:pt x="99227" y="41422"/>
                  </a:cubicBezTo>
                  <a:cubicBezTo>
                    <a:pt x="100096" y="42160"/>
                    <a:pt x="100799" y="43101"/>
                    <a:pt x="101263" y="44149"/>
                  </a:cubicBezTo>
                  <a:cubicBezTo>
                    <a:pt x="101680" y="45196"/>
                    <a:pt x="101870" y="46339"/>
                    <a:pt x="101787" y="47494"/>
                  </a:cubicBezTo>
                  <a:cubicBezTo>
                    <a:pt x="101727" y="48566"/>
                    <a:pt x="101370" y="49566"/>
                    <a:pt x="100846" y="50483"/>
                  </a:cubicBezTo>
                  <a:cubicBezTo>
                    <a:pt x="100263" y="51447"/>
                    <a:pt x="99251" y="52507"/>
                    <a:pt x="98286" y="53078"/>
                  </a:cubicBezTo>
                  <a:cubicBezTo>
                    <a:pt x="98060" y="53245"/>
                    <a:pt x="97774" y="53328"/>
                    <a:pt x="97536" y="53471"/>
                  </a:cubicBezTo>
                  <a:cubicBezTo>
                    <a:pt x="97405" y="53543"/>
                    <a:pt x="97262" y="53578"/>
                    <a:pt x="97131" y="53626"/>
                  </a:cubicBezTo>
                  <a:cubicBezTo>
                    <a:pt x="97001" y="53674"/>
                    <a:pt x="96870" y="53733"/>
                    <a:pt x="96739" y="53769"/>
                  </a:cubicBezTo>
                  <a:cubicBezTo>
                    <a:pt x="96596" y="53793"/>
                    <a:pt x="95119" y="54102"/>
                    <a:pt x="94572" y="54150"/>
                  </a:cubicBezTo>
                  <a:cubicBezTo>
                    <a:pt x="94504" y="54154"/>
                    <a:pt x="94416" y="54155"/>
                    <a:pt x="94320" y="54155"/>
                  </a:cubicBezTo>
                  <a:cubicBezTo>
                    <a:pt x="94128" y="54155"/>
                    <a:pt x="93909" y="54150"/>
                    <a:pt x="93774" y="54150"/>
                  </a:cubicBezTo>
                  <a:lnTo>
                    <a:pt x="19705" y="54150"/>
                  </a:lnTo>
                  <a:lnTo>
                    <a:pt x="19562" y="54114"/>
                  </a:lnTo>
                  <a:lnTo>
                    <a:pt x="19265" y="54102"/>
                  </a:lnTo>
                  <a:lnTo>
                    <a:pt x="18681" y="54126"/>
                  </a:lnTo>
                  <a:cubicBezTo>
                    <a:pt x="18288" y="54150"/>
                    <a:pt x="17895" y="54150"/>
                    <a:pt x="17514" y="54209"/>
                  </a:cubicBezTo>
                  <a:cubicBezTo>
                    <a:pt x="14383" y="54567"/>
                    <a:pt x="11335" y="55674"/>
                    <a:pt x="8716" y="57424"/>
                  </a:cubicBezTo>
                  <a:cubicBezTo>
                    <a:pt x="6120" y="59186"/>
                    <a:pt x="3953" y="61568"/>
                    <a:pt x="2417" y="64318"/>
                  </a:cubicBezTo>
                  <a:cubicBezTo>
                    <a:pt x="917" y="67080"/>
                    <a:pt x="96" y="70235"/>
                    <a:pt x="24" y="73367"/>
                  </a:cubicBezTo>
                  <a:cubicBezTo>
                    <a:pt x="0" y="73807"/>
                    <a:pt x="12" y="74010"/>
                    <a:pt x="12" y="74295"/>
                  </a:cubicBezTo>
                  <a:cubicBezTo>
                    <a:pt x="12" y="74343"/>
                    <a:pt x="12" y="74474"/>
                    <a:pt x="24" y="74557"/>
                  </a:cubicBezTo>
                  <a:lnTo>
                    <a:pt x="36" y="74855"/>
                  </a:lnTo>
                  <a:lnTo>
                    <a:pt x="60" y="75438"/>
                  </a:lnTo>
                  <a:cubicBezTo>
                    <a:pt x="84" y="75831"/>
                    <a:pt x="84" y="76224"/>
                    <a:pt x="143" y="76617"/>
                  </a:cubicBezTo>
                  <a:lnTo>
                    <a:pt x="322" y="77784"/>
                  </a:lnTo>
                  <a:cubicBezTo>
                    <a:pt x="357" y="77974"/>
                    <a:pt x="381" y="78165"/>
                    <a:pt x="429" y="78355"/>
                  </a:cubicBezTo>
                  <a:lnTo>
                    <a:pt x="560" y="78939"/>
                  </a:lnTo>
                  <a:lnTo>
                    <a:pt x="869" y="80082"/>
                  </a:lnTo>
                  <a:cubicBezTo>
                    <a:pt x="977" y="80451"/>
                    <a:pt x="1119" y="80820"/>
                    <a:pt x="1250" y="81189"/>
                  </a:cubicBezTo>
                  <a:cubicBezTo>
                    <a:pt x="1393" y="81558"/>
                    <a:pt x="1512" y="81939"/>
                    <a:pt x="1691" y="82296"/>
                  </a:cubicBezTo>
                  <a:cubicBezTo>
                    <a:pt x="2977" y="85166"/>
                    <a:pt x="4929" y="87737"/>
                    <a:pt x="7382" y="89702"/>
                  </a:cubicBezTo>
                  <a:cubicBezTo>
                    <a:pt x="9835" y="91655"/>
                    <a:pt x="12764" y="93048"/>
                    <a:pt x="15859" y="93655"/>
                  </a:cubicBezTo>
                  <a:lnTo>
                    <a:pt x="17026" y="93845"/>
                  </a:lnTo>
                  <a:lnTo>
                    <a:pt x="17610" y="93929"/>
                  </a:lnTo>
                  <a:cubicBezTo>
                    <a:pt x="17812" y="93952"/>
                    <a:pt x="18003" y="93952"/>
                    <a:pt x="18193" y="93964"/>
                  </a:cubicBezTo>
                  <a:lnTo>
                    <a:pt x="19372" y="94024"/>
                  </a:lnTo>
                  <a:lnTo>
                    <a:pt x="19669" y="94036"/>
                  </a:lnTo>
                  <a:lnTo>
                    <a:pt x="94643" y="94036"/>
                  </a:lnTo>
                  <a:lnTo>
                    <a:pt x="94869" y="94048"/>
                  </a:lnTo>
                  <a:cubicBezTo>
                    <a:pt x="95024" y="94060"/>
                    <a:pt x="95167" y="94072"/>
                    <a:pt x="95310" y="94072"/>
                  </a:cubicBezTo>
                  <a:cubicBezTo>
                    <a:pt x="95381" y="94072"/>
                    <a:pt x="95453" y="94083"/>
                    <a:pt x="95524" y="94095"/>
                  </a:cubicBezTo>
                  <a:lnTo>
                    <a:pt x="95727" y="94131"/>
                  </a:lnTo>
                  <a:cubicBezTo>
                    <a:pt x="95869" y="94155"/>
                    <a:pt x="96012" y="94167"/>
                    <a:pt x="96155" y="94191"/>
                  </a:cubicBezTo>
                  <a:cubicBezTo>
                    <a:pt x="96703" y="94345"/>
                    <a:pt x="97251" y="94476"/>
                    <a:pt x="97751" y="94750"/>
                  </a:cubicBezTo>
                  <a:cubicBezTo>
                    <a:pt x="98286" y="94976"/>
                    <a:pt x="98739" y="95322"/>
                    <a:pt x="99203" y="95655"/>
                  </a:cubicBezTo>
                  <a:cubicBezTo>
                    <a:pt x="99620" y="96048"/>
                    <a:pt x="100060" y="96429"/>
                    <a:pt x="100382" y="96905"/>
                  </a:cubicBezTo>
                  <a:cubicBezTo>
                    <a:pt x="100751" y="97346"/>
                    <a:pt x="100989" y="97870"/>
                    <a:pt x="101251" y="98382"/>
                  </a:cubicBezTo>
                  <a:cubicBezTo>
                    <a:pt x="101299" y="98513"/>
                    <a:pt x="101334" y="98643"/>
                    <a:pt x="101394" y="98774"/>
                  </a:cubicBezTo>
                  <a:cubicBezTo>
                    <a:pt x="101430" y="98917"/>
                    <a:pt x="101501" y="99036"/>
                    <a:pt x="101525" y="99179"/>
                  </a:cubicBezTo>
                  <a:cubicBezTo>
                    <a:pt x="101584" y="99453"/>
                    <a:pt x="101692" y="99727"/>
                    <a:pt x="101703" y="100013"/>
                  </a:cubicBezTo>
                  <a:cubicBezTo>
                    <a:pt x="101727" y="100156"/>
                    <a:pt x="101751" y="100287"/>
                    <a:pt x="101775" y="100429"/>
                  </a:cubicBezTo>
                  <a:lnTo>
                    <a:pt x="101799" y="100870"/>
                  </a:lnTo>
                  <a:lnTo>
                    <a:pt x="101823" y="101084"/>
                  </a:lnTo>
                  <a:lnTo>
                    <a:pt x="101834" y="101191"/>
                  </a:lnTo>
                  <a:lnTo>
                    <a:pt x="101834" y="101299"/>
                  </a:lnTo>
                  <a:cubicBezTo>
                    <a:pt x="101834" y="101334"/>
                    <a:pt x="101823" y="101358"/>
                    <a:pt x="101823" y="101370"/>
                  </a:cubicBezTo>
                  <a:cubicBezTo>
                    <a:pt x="101811" y="101513"/>
                    <a:pt x="101799" y="101656"/>
                    <a:pt x="101787" y="101799"/>
                  </a:cubicBezTo>
                  <a:cubicBezTo>
                    <a:pt x="101811" y="102096"/>
                    <a:pt x="101715" y="102370"/>
                    <a:pt x="101692" y="102656"/>
                  </a:cubicBezTo>
                  <a:cubicBezTo>
                    <a:pt x="101692" y="102799"/>
                    <a:pt x="101632" y="102930"/>
                    <a:pt x="101596" y="103073"/>
                  </a:cubicBezTo>
                  <a:cubicBezTo>
                    <a:pt x="101561" y="103204"/>
                    <a:pt x="101525" y="103346"/>
                    <a:pt x="101501" y="103477"/>
                  </a:cubicBezTo>
                  <a:cubicBezTo>
                    <a:pt x="101144" y="104561"/>
                    <a:pt x="100537" y="105561"/>
                    <a:pt x="99739" y="106383"/>
                  </a:cubicBezTo>
                  <a:cubicBezTo>
                    <a:pt x="98917" y="107192"/>
                    <a:pt x="97917" y="107799"/>
                    <a:pt x="96846" y="108157"/>
                  </a:cubicBezTo>
                  <a:cubicBezTo>
                    <a:pt x="96715" y="108204"/>
                    <a:pt x="96572" y="108216"/>
                    <a:pt x="96429" y="108264"/>
                  </a:cubicBezTo>
                  <a:cubicBezTo>
                    <a:pt x="96298" y="108288"/>
                    <a:pt x="96167" y="108359"/>
                    <a:pt x="96024" y="108359"/>
                  </a:cubicBezTo>
                  <a:cubicBezTo>
                    <a:pt x="95881" y="108383"/>
                    <a:pt x="95738" y="108395"/>
                    <a:pt x="95596" y="108419"/>
                  </a:cubicBezTo>
                  <a:cubicBezTo>
                    <a:pt x="95524" y="108430"/>
                    <a:pt x="95453" y="108454"/>
                    <a:pt x="95381" y="108454"/>
                  </a:cubicBezTo>
                  <a:lnTo>
                    <a:pt x="95167" y="108466"/>
                  </a:lnTo>
                  <a:cubicBezTo>
                    <a:pt x="95024" y="108466"/>
                    <a:pt x="94881" y="108466"/>
                    <a:pt x="94738" y="108478"/>
                  </a:cubicBezTo>
                  <a:cubicBezTo>
                    <a:pt x="94691" y="108478"/>
                    <a:pt x="94512" y="108466"/>
                    <a:pt x="94393" y="108466"/>
                  </a:cubicBezTo>
                  <a:lnTo>
                    <a:pt x="71283" y="108466"/>
                  </a:lnTo>
                  <a:lnTo>
                    <a:pt x="70985" y="108490"/>
                  </a:lnTo>
                  <a:lnTo>
                    <a:pt x="70402" y="108526"/>
                  </a:lnTo>
                  <a:cubicBezTo>
                    <a:pt x="70009" y="108538"/>
                    <a:pt x="69616" y="108561"/>
                    <a:pt x="69235" y="108597"/>
                  </a:cubicBezTo>
                  <a:lnTo>
                    <a:pt x="68068" y="108764"/>
                  </a:lnTo>
                  <a:cubicBezTo>
                    <a:pt x="67675" y="108835"/>
                    <a:pt x="67283" y="108883"/>
                    <a:pt x="66902" y="108990"/>
                  </a:cubicBezTo>
                  <a:cubicBezTo>
                    <a:pt x="66140" y="109181"/>
                    <a:pt x="65366" y="109359"/>
                    <a:pt x="64639" y="109657"/>
                  </a:cubicBezTo>
                  <a:cubicBezTo>
                    <a:pt x="64270" y="109788"/>
                    <a:pt x="63889" y="109919"/>
                    <a:pt x="63532" y="110073"/>
                  </a:cubicBezTo>
                  <a:lnTo>
                    <a:pt x="62460" y="110585"/>
                  </a:lnTo>
                  <a:lnTo>
                    <a:pt x="61937" y="110847"/>
                  </a:lnTo>
                  <a:cubicBezTo>
                    <a:pt x="61758" y="110931"/>
                    <a:pt x="61591" y="111038"/>
                    <a:pt x="61425" y="111145"/>
                  </a:cubicBezTo>
                  <a:lnTo>
                    <a:pt x="60413" y="111752"/>
                  </a:lnTo>
                  <a:cubicBezTo>
                    <a:pt x="60079" y="111967"/>
                    <a:pt x="59782" y="112217"/>
                    <a:pt x="59460" y="112443"/>
                  </a:cubicBezTo>
                  <a:cubicBezTo>
                    <a:pt x="59151" y="112681"/>
                    <a:pt x="58817" y="112907"/>
                    <a:pt x="58531" y="113169"/>
                  </a:cubicBezTo>
                  <a:cubicBezTo>
                    <a:pt x="58079" y="113586"/>
                    <a:pt x="57603" y="114003"/>
                    <a:pt x="57174" y="114443"/>
                  </a:cubicBezTo>
                  <a:cubicBezTo>
                    <a:pt x="57115" y="114503"/>
                    <a:pt x="57043" y="114586"/>
                    <a:pt x="56960" y="114681"/>
                  </a:cubicBezTo>
                  <a:cubicBezTo>
                    <a:pt x="56912" y="114717"/>
                    <a:pt x="56876" y="114765"/>
                    <a:pt x="56841" y="114800"/>
                  </a:cubicBezTo>
                  <a:cubicBezTo>
                    <a:pt x="56567" y="115110"/>
                    <a:pt x="56234" y="115479"/>
                    <a:pt x="56055" y="115681"/>
                  </a:cubicBezTo>
                  <a:lnTo>
                    <a:pt x="55341" y="116622"/>
                  </a:lnTo>
                  <a:lnTo>
                    <a:pt x="54995" y="117098"/>
                  </a:lnTo>
                  <a:cubicBezTo>
                    <a:pt x="54876" y="117253"/>
                    <a:pt x="54781" y="117432"/>
                    <a:pt x="54674" y="117586"/>
                  </a:cubicBezTo>
                  <a:lnTo>
                    <a:pt x="54067" y="118598"/>
                  </a:lnTo>
                  <a:cubicBezTo>
                    <a:pt x="53864" y="118944"/>
                    <a:pt x="53709" y="119301"/>
                    <a:pt x="53531" y="119658"/>
                  </a:cubicBezTo>
                  <a:cubicBezTo>
                    <a:pt x="53364" y="120015"/>
                    <a:pt x="53174" y="120360"/>
                    <a:pt x="53043" y="120730"/>
                  </a:cubicBezTo>
                  <a:lnTo>
                    <a:pt x="52638" y="121837"/>
                  </a:lnTo>
                  <a:cubicBezTo>
                    <a:pt x="52566" y="122027"/>
                    <a:pt x="52495" y="122206"/>
                    <a:pt x="52447" y="122396"/>
                  </a:cubicBezTo>
                  <a:lnTo>
                    <a:pt x="52293" y="122968"/>
                  </a:lnTo>
                  <a:lnTo>
                    <a:pt x="51995" y="124111"/>
                  </a:lnTo>
                  <a:cubicBezTo>
                    <a:pt x="51923" y="124504"/>
                    <a:pt x="51864" y="124897"/>
                    <a:pt x="51804" y="125278"/>
                  </a:cubicBezTo>
                  <a:cubicBezTo>
                    <a:pt x="51757" y="125671"/>
                    <a:pt x="51673" y="126064"/>
                    <a:pt x="51662" y="126445"/>
                  </a:cubicBezTo>
                  <a:lnTo>
                    <a:pt x="51578" y="127623"/>
                  </a:lnTo>
                  <a:lnTo>
                    <a:pt x="51531" y="128207"/>
                  </a:lnTo>
                  <a:lnTo>
                    <a:pt x="51531" y="128600"/>
                  </a:lnTo>
                  <a:lnTo>
                    <a:pt x="51531" y="129409"/>
                  </a:lnTo>
                  <a:lnTo>
                    <a:pt x="51531" y="131017"/>
                  </a:lnTo>
                  <a:lnTo>
                    <a:pt x="51531" y="143887"/>
                  </a:lnTo>
                  <a:lnTo>
                    <a:pt x="64187" y="143887"/>
                  </a:lnTo>
                  <a:lnTo>
                    <a:pt x="64187" y="131017"/>
                  </a:lnTo>
                  <a:lnTo>
                    <a:pt x="64187" y="129409"/>
                  </a:lnTo>
                  <a:lnTo>
                    <a:pt x="64187" y="128600"/>
                  </a:lnTo>
                  <a:lnTo>
                    <a:pt x="64187" y="128207"/>
                  </a:lnTo>
                  <a:lnTo>
                    <a:pt x="64163" y="127980"/>
                  </a:lnTo>
                  <a:cubicBezTo>
                    <a:pt x="64175" y="127838"/>
                    <a:pt x="64163" y="127695"/>
                    <a:pt x="64163" y="127540"/>
                  </a:cubicBezTo>
                  <a:cubicBezTo>
                    <a:pt x="64163" y="127397"/>
                    <a:pt x="64211" y="127266"/>
                    <a:pt x="64223" y="127123"/>
                  </a:cubicBezTo>
                  <a:cubicBezTo>
                    <a:pt x="64246" y="126980"/>
                    <a:pt x="64246" y="126837"/>
                    <a:pt x="64282" y="126695"/>
                  </a:cubicBezTo>
                  <a:cubicBezTo>
                    <a:pt x="64318" y="126564"/>
                    <a:pt x="64354" y="126421"/>
                    <a:pt x="64389" y="126290"/>
                  </a:cubicBezTo>
                  <a:cubicBezTo>
                    <a:pt x="64663" y="125194"/>
                    <a:pt x="65508" y="123909"/>
                    <a:pt x="66282" y="123063"/>
                  </a:cubicBezTo>
                  <a:cubicBezTo>
                    <a:pt x="66401" y="122956"/>
                    <a:pt x="66532" y="122849"/>
                    <a:pt x="66651" y="122730"/>
                  </a:cubicBezTo>
                  <a:cubicBezTo>
                    <a:pt x="66747" y="122623"/>
                    <a:pt x="66878" y="122563"/>
                    <a:pt x="66985" y="122468"/>
                  </a:cubicBezTo>
                  <a:cubicBezTo>
                    <a:pt x="67104" y="122396"/>
                    <a:pt x="67211" y="122289"/>
                    <a:pt x="67330" y="122218"/>
                  </a:cubicBezTo>
                  <a:cubicBezTo>
                    <a:pt x="67461" y="122146"/>
                    <a:pt x="67580" y="122075"/>
                    <a:pt x="67699" y="122004"/>
                  </a:cubicBezTo>
                  <a:cubicBezTo>
                    <a:pt x="67759" y="121956"/>
                    <a:pt x="67818" y="121920"/>
                    <a:pt x="67878" y="121884"/>
                  </a:cubicBezTo>
                  <a:lnTo>
                    <a:pt x="68080" y="121801"/>
                  </a:lnTo>
                  <a:cubicBezTo>
                    <a:pt x="68211" y="121742"/>
                    <a:pt x="68330" y="121670"/>
                    <a:pt x="68461" y="121611"/>
                  </a:cubicBezTo>
                  <a:lnTo>
                    <a:pt x="68866" y="121468"/>
                  </a:lnTo>
                  <a:cubicBezTo>
                    <a:pt x="69116" y="121349"/>
                    <a:pt x="69402" y="121301"/>
                    <a:pt x="69676" y="121218"/>
                  </a:cubicBezTo>
                  <a:cubicBezTo>
                    <a:pt x="69807" y="121170"/>
                    <a:pt x="69950" y="121170"/>
                    <a:pt x="70092" y="121146"/>
                  </a:cubicBezTo>
                  <a:cubicBezTo>
                    <a:pt x="70235" y="121122"/>
                    <a:pt x="70378" y="121099"/>
                    <a:pt x="70521" y="121075"/>
                  </a:cubicBezTo>
                  <a:cubicBezTo>
                    <a:pt x="70664" y="121075"/>
                    <a:pt x="70807" y="121063"/>
                    <a:pt x="70950" y="121063"/>
                  </a:cubicBezTo>
                  <a:lnTo>
                    <a:pt x="71164" y="121015"/>
                  </a:lnTo>
                  <a:lnTo>
                    <a:pt x="71283" y="120968"/>
                  </a:lnTo>
                  <a:lnTo>
                    <a:pt x="94393" y="120968"/>
                  </a:lnTo>
                  <a:cubicBezTo>
                    <a:pt x="94516" y="120968"/>
                    <a:pt x="94603" y="120994"/>
                    <a:pt x="94760" y="120994"/>
                  </a:cubicBezTo>
                  <a:cubicBezTo>
                    <a:pt x="94787" y="120994"/>
                    <a:pt x="94815" y="120993"/>
                    <a:pt x="94845" y="120991"/>
                  </a:cubicBezTo>
                  <a:lnTo>
                    <a:pt x="96024" y="120956"/>
                  </a:lnTo>
                  <a:lnTo>
                    <a:pt x="96608" y="120932"/>
                  </a:lnTo>
                  <a:cubicBezTo>
                    <a:pt x="96810" y="120908"/>
                    <a:pt x="97001" y="120884"/>
                    <a:pt x="97191" y="120861"/>
                  </a:cubicBezTo>
                  <a:lnTo>
                    <a:pt x="98358" y="120682"/>
                  </a:lnTo>
                  <a:cubicBezTo>
                    <a:pt x="98751" y="120622"/>
                    <a:pt x="99132" y="120503"/>
                    <a:pt x="99513" y="120420"/>
                  </a:cubicBezTo>
                  <a:cubicBezTo>
                    <a:pt x="99894" y="120313"/>
                    <a:pt x="100275" y="120229"/>
                    <a:pt x="100656" y="120099"/>
                  </a:cubicBezTo>
                  <a:cubicBezTo>
                    <a:pt x="103656" y="119134"/>
                    <a:pt x="106406" y="117443"/>
                    <a:pt x="108633" y="115229"/>
                  </a:cubicBezTo>
                  <a:cubicBezTo>
                    <a:pt x="110836" y="112990"/>
                    <a:pt x="112514" y="110228"/>
                    <a:pt x="113467" y="107228"/>
                  </a:cubicBezTo>
                  <a:cubicBezTo>
                    <a:pt x="113574" y="106847"/>
                    <a:pt x="113669" y="106466"/>
                    <a:pt x="113776" y="106085"/>
                  </a:cubicBezTo>
                  <a:cubicBezTo>
                    <a:pt x="113860" y="105692"/>
                    <a:pt x="113979" y="105323"/>
                    <a:pt x="114026" y="104930"/>
                  </a:cubicBezTo>
                  <a:cubicBezTo>
                    <a:pt x="114146" y="104144"/>
                    <a:pt x="114288" y="103370"/>
                    <a:pt x="114300" y="102584"/>
                  </a:cubicBezTo>
                  <a:lnTo>
                    <a:pt x="114348" y="101418"/>
                  </a:lnTo>
                  <a:cubicBezTo>
                    <a:pt x="114348" y="101358"/>
                    <a:pt x="114336" y="101322"/>
                    <a:pt x="114336" y="101287"/>
                  </a:cubicBezTo>
                  <a:lnTo>
                    <a:pt x="114336" y="101191"/>
                  </a:lnTo>
                  <a:lnTo>
                    <a:pt x="114336" y="100906"/>
                  </a:lnTo>
                  <a:lnTo>
                    <a:pt x="114324" y="100310"/>
                  </a:lnTo>
                  <a:cubicBezTo>
                    <a:pt x="114300" y="99929"/>
                    <a:pt x="114288" y="99536"/>
                    <a:pt x="114253" y="99144"/>
                  </a:cubicBezTo>
                  <a:lnTo>
                    <a:pt x="114086" y="97977"/>
                  </a:lnTo>
                  <a:cubicBezTo>
                    <a:pt x="113979" y="97191"/>
                    <a:pt x="113765" y="96429"/>
                    <a:pt x="113562" y="95667"/>
                  </a:cubicBezTo>
                  <a:cubicBezTo>
                    <a:pt x="113479" y="95286"/>
                    <a:pt x="113324" y="94917"/>
                    <a:pt x="113193" y="94548"/>
                  </a:cubicBezTo>
                  <a:cubicBezTo>
                    <a:pt x="113062" y="94179"/>
                    <a:pt x="112931" y="93810"/>
                    <a:pt x="112776" y="93440"/>
                  </a:cubicBezTo>
                  <a:cubicBezTo>
                    <a:pt x="112121" y="92012"/>
                    <a:pt x="111371" y="90619"/>
                    <a:pt x="110407" y="89369"/>
                  </a:cubicBezTo>
                  <a:cubicBezTo>
                    <a:pt x="109478" y="88095"/>
                    <a:pt x="108359" y="86987"/>
                    <a:pt x="107168" y="85963"/>
                  </a:cubicBezTo>
                  <a:cubicBezTo>
                    <a:pt x="105930" y="84999"/>
                    <a:pt x="104621" y="84106"/>
                    <a:pt x="103192" y="83451"/>
                  </a:cubicBezTo>
                  <a:cubicBezTo>
                    <a:pt x="101787" y="82737"/>
                    <a:pt x="100263" y="82272"/>
                    <a:pt x="98727" y="81915"/>
                  </a:cubicBezTo>
                  <a:cubicBezTo>
                    <a:pt x="98346" y="81844"/>
                    <a:pt x="97953" y="81784"/>
                    <a:pt x="97560" y="81725"/>
                  </a:cubicBezTo>
                  <a:lnTo>
                    <a:pt x="96977" y="81641"/>
                  </a:lnTo>
                  <a:cubicBezTo>
                    <a:pt x="96786" y="81606"/>
                    <a:pt x="96596" y="81582"/>
                    <a:pt x="96393" y="81582"/>
                  </a:cubicBezTo>
                  <a:lnTo>
                    <a:pt x="95226" y="81534"/>
                  </a:lnTo>
                  <a:lnTo>
                    <a:pt x="94643" y="81522"/>
                  </a:lnTo>
                  <a:lnTo>
                    <a:pt x="19872" y="81522"/>
                  </a:lnTo>
                  <a:lnTo>
                    <a:pt x="19693" y="81510"/>
                  </a:lnTo>
                  <a:lnTo>
                    <a:pt x="19574" y="81499"/>
                  </a:lnTo>
                  <a:cubicBezTo>
                    <a:pt x="19431" y="81487"/>
                    <a:pt x="19288" y="81475"/>
                    <a:pt x="19146" y="81463"/>
                  </a:cubicBezTo>
                  <a:cubicBezTo>
                    <a:pt x="19074" y="81463"/>
                    <a:pt x="19003" y="81463"/>
                    <a:pt x="18931" y="81451"/>
                  </a:cubicBezTo>
                  <a:lnTo>
                    <a:pt x="18717" y="81415"/>
                  </a:lnTo>
                  <a:cubicBezTo>
                    <a:pt x="18586" y="81391"/>
                    <a:pt x="18443" y="81368"/>
                    <a:pt x="18300" y="81356"/>
                  </a:cubicBezTo>
                  <a:cubicBezTo>
                    <a:pt x="17181" y="81129"/>
                    <a:pt x="16145" y="80629"/>
                    <a:pt x="15240" y="79915"/>
                  </a:cubicBezTo>
                  <a:cubicBezTo>
                    <a:pt x="14335" y="79213"/>
                    <a:pt x="13633" y="78260"/>
                    <a:pt x="13169" y="77224"/>
                  </a:cubicBezTo>
                  <a:cubicBezTo>
                    <a:pt x="13085" y="77105"/>
                    <a:pt x="13061" y="76962"/>
                    <a:pt x="13014" y="76831"/>
                  </a:cubicBezTo>
                  <a:cubicBezTo>
                    <a:pt x="12966" y="76700"/>
                    <a:pt x="12907" y="76569"/>
                    <a:pt x="12859" y="76426"/>
                  </a:cubicBezTo>
                  <a:cubicBezTo>
                    <a:pt x="12835" y="76296"/>
                    <a:pt x="12800" y="76153"/>
                    <a:pt x="12764" y="76022"/>
                  </a:cubicBezTo>
                  <a:lnTo>
                    <a:pt x="12704" y="75819"/>
                  </a:lnTo>
                  <a:cubicBezTo>
                    <a:pt x="12692" y="75748"/>
                    <a:pt x="12680" y="75676"/>
                    <a:pt x="12680" y="75605"/>
                  </a:cubicBezTo>
                  <a:cubicBezTo>
                    <a:pt x="12657" y="75462"/>
                    <a:pt x="12633" y="75319"/>
                    <a:pt x="12609" y="75176"/>
                  </a:cubicBezTo>
                  <a:cubicBezTo>
                    <a:pt x="12573" y="75045"/>
                    <a:pt x="12597" y="74891"/>
                    <a:pt x="12585" y="74748"/>
                  </a:cubicBezTo>
                  <a:lnTo>
                    <a:pt x="12549" y="74295"/>
                  </a:lnTo>
                  <a:cubicBezTo>
                    <a:pt x="12549" y="74033"/>
                    <a:pt x="12549" y="73700"/>
                    <a:pt x="12561" y="73617"/>
                  </a:cubicBezTo>
                  <a:cubicBezTo>
                    <a:pt x="12597" y="72462"/>
                    <a:pt x="12895" y="71343"/>
                    <a:pt x="13431" y="70342"/>
                  </a:cubicBezTo>
                  <a:cubicBezTo>
                    <a:pt x="13990" y="69354"/>
                    <a:pt x="14776" y="68473"/>
                    <a:pt x="15717" y="67830"/>
                  </a:cubicBezTo>
                  <a:cubicBezTo>
                    <a:pt x="16681" y="67199"/>
                    <a:pt x="17764" y="66806"/>
                    <a:pt x="18896" y="66663"/>
                  </a:cubicBezTo>
                  <a:cubicBezTo>
                    <a:pt x="19038" y="66640"/>
                    <a:pt x="19181" y="66651"/>
                    <a:pt x="19324" y="66640"/>
                  </a:cubicBezTo>
                  <a:lnTo>
                    <a:pt x="19538" y="66628"/>
                  </a:lnTo>
                  <a:lnTo>
                    <a:pt x="19646" y="66640"/>
                  </a:lnTo>
                  <a:lnTo>
                    <a:pt x="94572" y="66640"/>
                  </a:lnTo>
                  <a:lnTo>
                    <a:pt x="94679" y="66628"/>
                  </a:lnTo>
                  <a:lnTo>
                    <a:pt x="94822" y="66616"/>
                  </a:lnTo>
                  <a:lnTo>
                    <a:pt x="95119" y="66604"/>
                  </a:lnTo>
                  <a:lnTo>
                    <a:pt x="95703" y="66568"/>
                  </a:lnTo>
                  <a:cubicBezTo>
                    <a:pt x="96096" y="66544"/>
                    <a:pt x="96489" y="66544"/>
                    <a:pt x="96881" y="66485"/>
                  </a:cubicBezTo>
                  <a:lnTo>
                    <a:pt x="98048" y="66306"/>
                  </a:lnTo>
                  <a:lnTo>
                    <a:pt x="98632" y="66211"/>
                  </a:lnTo>
                  <a:lnTo>
                    <a:pt x="99203" y="66080"/>
                  </a:lnTo>
                  <a:lnTo>
                    <a:pt x="100346" y="65782"/>
                  </a:lnTo>
                  <a:cubicBezTo>
                    <a:pt x="100727" y="65675"/>
                    <a:pt x="101096" y="65520"/>
                    <a:pt x="101465" y="65389"/>
                  </a:cubicBezTo>
                  <a:cubicBezTo>
                    <a:pt x="101834" y="65247"/>
                    <a:pt x="102215" y="65127"/>
                    <a:pt x="102561" y="64961"/>
                  </a:cubicBezTo>
                  <a:cubicBezTo>
                    <a:pt x="103275" y="64616"/>
                    <a:pt x="104001" y="64306"/>
                    <a:pt x="104656" y="63877"/>
                  </a:cubicBezTo>
                  <a:cubicBezTo>
                    <a:pt x="107288" y="62318"/>
                    <a:pt x="109693" y="59960"/>
                    <a:pt x="111348" y="57365"/>
                  </a:cubicBezTo>
                  <a:cubicBezTo>
                    <a:pt x="111383" y="57317"/>
                    <a:pt x="111419" y="57257"/>
                    <a:pt x="111455" y="57198"/>
                  </a:cubicBezTo>
                  <a:cubicBezTo>
                    <a:pt x="111467" y="57174"/>
                    <a:pt x="111479" y="57150"/>
                    <a:pt x="111490" y="57138"/>
                  </a:cubicBezTo>
                  <a:lnTo>
                    <a:pt x="111490" y="57126"/>
                  </a:lnTo>
                  <a:cubicBezTo>
                    <a:pt x="113074" y="54519"/>
                    <a:pt x="114074" y="51531"/>
                    <a:pt x="114288" y="48483"/>
                  </a:cubicBezTo>
                  <a:cubicBezTo>
                    <a:pt x="114527" y="45363"/>
                    <a:pt x="114026" y="42172"/>
                    <a:pt x="112812" y="39255"/>
                  </a:cubicBezTo>
                  <a:cubicBezTo>
                    <a:pt x="111562" y="36362"/>
                    <a:pt x="109633" y="33778"/>
                    <a:pt x="107228" y="31766"/>
                  </a:cubicBezTo>
                  <a:cubicBezTo>
                    <a:pt x="104799" y="29766"/>
                    <a:pt x="101894" y="28349"/>
                    <a:pt x="98810" y="27682"/>
                  </a:cubicBezTo>
                  <a:cubicBezTo>
                    <a:pt x="98429" y="27587"/>
                    <a:pt x="98036" y="27540"/>
                    <a:pt x="97643" y="27480"/>
                  </a:cubicBezTo>
                  <a:cubicBezTo>
                    <a:pt x="97251" y="27420"/>
                    <a:pt x="96870" y="27349"/>
                    <a:pt x="96477" y="27325"/>
                  </a:cubicBezTo>
                  <a:lnTo>
                    <a:pt x="95298" y="27266"/>
                  </a:lnTo>
                  <a:lnTo>
                    <a:pt x="94715" y="27218"/>
                  </a:lnTo>
                  <a:lnTo>
                    <a:pt x="94298" y="27206"/>
                  </a:lnTo>
                  <a:lnTo>
                    <a:pt x="71783" y="27206"/>
                  </a:lnTo>
                  <a:cubicBezTo>
                    <a:pt x="71140" y="27206"/>
                    <a:pt x="70676" y="27182"/>
                    <a:pt x="70676" y="27182"/>
                  </a:cubicBezTo>
                  <a:cubicBezTo>
                    <a:pt x="70650" y="27185"/>
                    <a:pt x="70624" y="27186"/>
                    <a:pt x="70598" y="27186"/>
                  </a:cubicBezTo>
                  <a:cubicBezTo>
                    <a:pt x="70484" y="27186"/>
                    <a:pt x="70376" y="27166"/>
                    <a:pt x="70259" y="27147"/>
                  </a:cubicBezTo>
                  <a:cubicBezTo>
                    <a:pt x="70116" y="27123"/>
                    <a:pt x="69973" y="27111"/>
                    <a:pt x="69830" y="27087"/>
                  </a:cubicBezTo>
                  <a:lnTo>
                    <a:pt x="69426" y="26980"/>
                  </a:lnTo>
                  <a:cubicBezTo>
                    <a:pt x="69283" y="26944"/>
                    <a:pt x="69140" y="26932"/>
                    <a:pt x="69009" y="26861"/>
                  </a:cubicBezTo>
                  <a:cubicBezTo>
                    <a:pt x="68747" y="26754"/>
                    <a:pt x="68473" y="26694"/>
                    <a:pt x="68223" y="26551"/>
                  </a:cubicBezTo>
                  <a:lnTo>
                    <a:pt x="67842" y="26361"/>
                  </a:lnTo>
                  <a:cubicBezTo>
                    <a:pt x="67723" y="26289"/>
                    <a:pt x="67604" y="26206"/>
                    <a:pt x="67473" y="26135"/>
                  </a:cubicBezTo>
                  <a:lnTo>
                    <a:pt x="67294" y="26027"/>
                  </a:lnTo>
                  <a:cubicBezTo>
                    <a:pt x="67235" y="25992"/>
                    <a:pt x="67175" y="25944"/>
                    <a:pt x="67116" y="25896"/>
                  </a:cubicBezTo>
                  <a:cubicBezTo>
                    <a:pt x="67009" y="25813"/>
                    <a:pt x="66890" y="25730"/>
                    <a:pt x="66771" y="25646"/>
                  </a:cubicBezTo>
                  <a:cubicBezTo>
                    <a:pt x="66663" y="25563"/>
                    <a:pt x="66568" y="25444"/>
                    <a:pt x="66461" y="25361"/>
                  </a:cubicBezTo>
                  <a:cubicBezTo>
                    <a:pt x="66354" y="25254"/>
                    <a:pt x="66223" y="25182"/>
                    <a:pt x="66140" y="25063"/>
                  </a:cubicBezTo>
                  <a:cubicBezTo>
                    <a:pt x="65961" y="24837"/>
                    <a:pt x="65735" y="24658"/>
                    <a:pt x="65592" y="24408"/>
                  </a:cubicBezTo>
                  <a:cubicBezTo>
                    <a:pt x="64889" y="23503"/>
                    <a:pt x="64401" y="22444"/>
                    <a:pt x="64235" y="21313"/>
                  </a:cubicBezTo>
                  <a:cubicBezTo>
                    <a:pt x="64211" y="21170"/>
                    <a:pt x="64175" y="20110"/>
                    <a:pt x="64175" y="20074"/>
                  </a:cubicBezTo>
                  <a:lnTo>
                    <a:pt x="64175" y="19979"/>
                  </a:lnTo>
                  <a:lnTo>
                    <a:pt x="64175" y="19169"/>
                  </a:lnTo>
                  <a:lnTo>
                    <a:pt x="64175" y="15895"/>
                  </a:lnTo>
                  <a:lnTo>
                    <a:pt x="66890" y="15895"/>
                  </a:lnTo>
                  <a:lnTo>
                    <a:pt x="57841" y="0"/>
                  </a:ln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62" name="Google Shape;62;p15"/>
            <p:cNvSpPr/>
            <p:nvPr/>
          </p:nvSpPr>
          <p:spPr>
            <a:xfrm>
              <a:off x="3124740" y="1467244"/>
              <a:ext cx="2847490" cy="3675956"/>
            </a:xfrm>
            <a:custGeom>
              <a:avLst/>
              <a:gdLst/>
              <a:ahLst/>
              <a:cxnLst/>
              <a:rect l="l" t="t" r="r" b="b"/>
              <a:pathLst>
                <a:path w="103002" h="132970" extrusionOk="0">
                  <a:moveTo>
                    <a:pt x="51507" y="1"/>
                  </a:moveTo>
                  <a:lnTo>
                    <a:pt x="51507" y="3727"/>
                  </a:lnTo>
                  <a:lnTo>
                    <a:pt x="52757" y="3727"/>
                  </a:lnTo>
                  <a:lnTo>
                    <a:pt x="52757" y="1"/>
                  </a:lnTo>
                  <a:close/>
                  <a:moveTo>
                    <a:pt x="51507" y="7442"/>
                  </a:moveTo>
                  <a:lnTo>
                    <a:pt x="51507" y="9180"/>
                  </a:lnTo>
                  <a:cubicBezTo>
                    <a:pt x="51507" y="9883"/>
                    <a:pt x="51566" y="10573"/>
                    <a:pt x="51662" y="11252"/>
                  </a:cubicBezTo>
                  <a:lnTo>
                    <a:pt x="52888" y="11073"/>
                  </a:lnTo>
                  <a:cubicBezTo>
                    <a:pt x="52793" y="10454"/>
                    <a:pt x="52757" y="9823"/>
                    <a:pt x="52757" y="9180"/>
                  </a:cubicBezTo>
                  <a:lnTo>
                    <a:pt x="52757" y="7442"/>
                  </a:lnTo>
                  <a:close/>
                  <a:moveTo>
                    <a:pt x="53888" y="14467"/>
                  </a:moveTo>
                  <a:lnTo>
                    <a:pt x="52757" y="14979"/>
                  </a:lnTo>
                  <a:cubicBezTo>
                    <a:pt x="53293" y="16157"/>
                    <a:pt x="53995" y="17265"/>
                    <a:pt x="54840" y="18265"/>
                  </a:cubicBezTo>
                  <a:lnTo>
                    <a:pt x="55781" y="17455"/>
                  </a:lnTo>
                  <a:cubicBezTo>
                    <a:pt x="55019" y="16550"/>
                    <a:pt x="54376" y="15550"/>
                    <a:pt x="53888" y="14467"/>
                  </a:cubicBezTo>
                  <a:close/>
                  <a:moveTo>
                    <a:pt x="58424" y="19812"/>
                  </a:moveTo>
                  <a:lnTo>
                    <a:pt x="57734" y="20848"/>
                  </a:lnTo>
                  <a:cubicBezTo>
                    <a:pt x="58817" y="21575"/>
                    <a:pt x="59984" y="22146"/>
                    <a:pt x="61222" y="22551"/>
                  </a:cubicBezTo>
                  <a:lnTo>
                    <a:pt x="61603" y="21360"/>
                  </a:lnTo>
                  <a:cubicBezTo>
                    <a:pt x="60484" y="21003"/>
                    <a:pt x="59412" y="20479"/>
                    <a:pt x="58424" y="19812"/>
                  </a:cubicBezTo>
                  <a:close/>
                  <a:moveTo>
                    <a:pt x="65092" y="21979"/>
                  </a:moveTo>
                  <a:lnTo>
                    <a:pt x="65056" y="23218"/>
                  </a:lnTo>
                  <a:cubicBezTo>
                    <a:pt x="65211" y="23218"/>
                    <a:pt x="65378" y="23230"/>
                    <a:pt x="65544" y="23230"/>
                  </a:cubicBezTo>
                  <a:lnTo>
                    <a:pt x="68795" y="23230"/>
                  </a:lnTo>
                  <a:lnTo>
                    <a:pt x="68795" y="21979"/>
                  </a:lnTo>
                  <a:close/>
                  <a:moveTo>
                    <a:pt x="72521" y="21979"/>
                  </a:moveTo>
                  <a:lnTo>
                    <a:pt x="72521" y="23230"/>
                  </a:lnTo>
                  <a:lnTo>
                    <a:pt x="76248" y="23230"/>
                  </a:lnTo>
                  <a:lnTo>
                    <a:pt x="76248" y="21979"/>
                  </a:lnTo>
                  <a:close/>
                  <a:moveTo>
                    <a:pt x="79975" y="21979"/>
                  </a:moveTo>
                  <a:lnTo>
                    <a:pt x="79975" y="23230"/>
                  </a:lnTo>
                  <a:lnTo>
                    <a:pt x="83689" y="23230"/>
                  </a:lnTo>
                  <a:lnTo>
                    <a:pt x="83689" y="21979"/>
                  </a:lnTo>
                  <a:close/>
                  <a:moveTo>
                    <a:pt x="87416" y="21979"/>
                  </a:moveTo>
                  <a:lnTo>
                    <a:pt x="87416" y="23230"/>
                  </a:lnTo>
                  <a:lnTo>
                    <a:pt x="88952" y="23230"/>
                  </a:lnTo>
                  <a:cubicBezTo>
                    <a:pt x="89654" y="23230"/>
                    <a:pt x="90357" y="23277"/>
                    <a:pt x="91035" y="23396"/>
                  </a:cubicBezTo>
                  <a:lnTo>
                    <a:pt x="91238" y="22170"/>
                  </a:lnTo>
                  <a:cubicBezTo>
                    <a:pt x="90488" y="22039"/>
                    <a:pt x="89726" y="21979"/>
                    <a:pt x="88952" y="21979"/>
                  </a:cubicBezTo>
                  <a:close/>
                  <a:moveTo>
                    <a:pt x="94941" y="23313"/>
                  </a:moveTo>
                  <a:lnTo>
                    <a:pt x="94417" y="24444"/>
                  </a:lnTo>
                  <a:cubicBezTo>
                    <a:pt x="95488" y="24944"/>
                    <a:pt x="96477" y="25599"/>
                    <a:pt x="97370" y="26385"/>
                  </a:cubicBezTo>
                  <a:lnTo>
                    <a:pt x="98191" y="25444"/>
                  </a:lnTo>
                  <a:cubicBezTo>
                    <a:pt x="97215" y="24587"/>
                    <a:pt x="96119" y="23873"/>
                    <a:pt x="94941" y="23313"/>
                  </a:cubicBezTo>
                  <a:close/>
                  <a:moveTo>
                    <a:pt x="100739" y="28373"/>
                  </a:moveTo>
                  <a:lnTo>
                    <a:pt x="99691" y="29052"/>
                  </a:lnTo>
                  <a:cubicBezTo>
                    <a:pt x="100346" y="30052"/>
                    <a:pt x="100846" y="31135"/>
                    <a:pt x="101192" y="32266"/>
                  </a:cubicBezTo>
                  <a:lnTo>
                    <a:pt x="102382" y="31897"/>
                  </a:lnTo>
                  <a:cubicBezTo>
                    <a:pt x="102001" y="30659"/>
                    <a:pt x="101442" y="29468"/>
                    <a:pt x="100739" y="28373"/>
                  </a:cubicBezTo>
                  <a:close/>
                  <a:moveTo>
                    <a:pt x="102989" y="35731"/>
                  </a:moveTo>
                  <a:lnTo>
                    <a:pt x="101751" y="35755"/>
                  </a:lnTo>
                  <a:cubicBezTo>
                    <a:pt x="101751" y="35850"/>
                    <a:pt x="101751" y="35934"/>
                    <a:pt x="101751" y="36017"/>
                  </a:cubicBezTo>
                  <a:cubicBezTo>
                    <a:pt x="101751" y="37124"/>
                    <a:pt x="101608" y="38220"/>
                    <a:pt x="101334" y="39267"/>
                  </a:cubicBezTo>
                  <a:lnTo>
                    <a:pt x="102537" y="39589"/>
                  </a:lnTo>
                  <a:cubicBezTo>
                    <a:pt x="102846" y="38434"/>
                    <a:pt x="103001" y="37231"/>
                    <a:pt x="103001" y="36017"/>
                  </a:cubicBezTo>
                  <a:cubicBezTo>
                    <a:pt x="103001" y="35922"/>
                    <a:pt x="102989" y="35826"/>
                    <a:pt x="102989" y="35731"/>
                  </a:cubicBezTo>
                  <a:close/>
                  <a:moveTo>
                    <a:pt x="99977" y="42541"/>
                  </a:moveTo>
                  <a:cubicBezTo>
                    <a:pt x="99370" y="43553"/>
                    <a:pt x="98620" y="44482"/>
                    <a:pt x="97763" y="45304"/>
                  </a:cubicBezTo>
                  <a:lnTo>
                    <a:pt x="98620" y="46209"/>
                  </a:lnTo>
                  <a:cubicBezTo>
                    <a:pt x="99560" y="45316"/>
                    <a:pt x="100382" y="44292"/>
                    <a:pt x="101037" y="43172"/>
                  </a:cubicBezTo>
                  <a:lnTo>
                    <a:pt x="99977" y="42541"/>
                  </a:lnTo>
                  <a:close/>
                  <a:moveTo>
                    <a:pt x="94881" y="47363"/>
                  </a:moveTo>
                  <a:cubicBezTo>
                    <a:pt x="93833" y="47911"/>
                    <a:pt x="92714" y="48316"/>
                    <a:pt x="91547" y="48554"/>
                  </a:cubicBezTo>
                  <a:lnTo>
                    <a:pt x="91797" y="49769"/>
                  </a:lnTo>
                  <a:cubicBezTo>
                    <a:pt x="93071" y="49507"/>
                    <a:pt x="94310" y="49066"/>
                    <a:pt x="95465" y="48471"/>
                  </a:cubicBezTo>
                  <a:lnTo>
                    <a:pt x="94881" y="47363"/>
                  </a:lnTo>
                  <a:close/>
                  <a:moveTo>
                    <a:pt x="17205" y="48816"/>
                  </a:moveTo>
                  <a:lnTo>
                    <a:pt x="17205" y="50054"/>
                  </a:lnTo>
                  <a:lnTo>
                    <a:pt x="20931" y="50054"/>
                  </a:lnTo>
                  <a:lnTo>
                    <a:pt x="20931" y="48816"/>
                  </a:lnTo>
                  <a:close/>
                  <a:moveTo>
                    <a:pt x="24658" y="48816"/>
                  </a:moveTo>
                  <a:lnTo>
                    <a:pt x="24658" y="50054"/>
                  </a:lnTo>
                  <a:lnTo>
                    <a:pt x="28373" y="50054"/>
                  </a:lnTo>
                  <a:lnTo>
                    <a:pt x="28373" y="48816"/>
                  </a:lnTo>
                  <a:close/>
                  <a:moveTo>
                    <a:pt x="32100" y="48816"/>
                  </a:moveTo>
                  <a:lnTo>
                    <a:pt x="32100" y="50054"/>
                  </a:lnTo>
                  <a:lnTo>
                    <a:pt x="35826" y="50054"/>
                  </a:lnTo>
                  <a:lnTo>
                    <a:pt x="35826" y="48816"/>
                  </a:lnTo>
                  <a:close/>
                  <a:moveTo>
                    <a:pt x="39553" y="48816"/>
                  </a:moveTo>
                  <a:lnTo>
                    <a:pt x="39553" y="50054"/>
                  </a:lnTo>
                  <a:lnTo>
                    <a:pt x="43280" y="50054"/>
                  </a:lnTo>
                  <a:lnTo>
                    <a:pt x="43280" y="48816"/>
                  </a:lnTo>
                  <a:close/>
                  <a:moveTo>
                    <a:pt x="47006" y="48816"/>
                  </a:moveTo>
                  <a:lnTo>
                    <a:pt x="47006" y="50054"/>
                  </a:lnTo>
                  <a:lnTo>
                    <a:pt x="50721" y="50054"/>
                  </a:lnTo>
                  <a:lnTo>
                    <a:pt x="50721" y="48816"/>
                  </a:lnTo>
                  <a:close/>
                  <a:moveTo>
                    <a:pt x="54448" y="48816"/>
                  </a:moveTo>
                  <a:lnTo>
                    <a:pt x="54448" y="50054"/>
                  </a:lnTo>
                  <a:lnTo>
                    <a:pt x="58174" y="50054"/>
                  </a:lnTo>
                  <a:lnTo>
                    <a:pt x="58174" y="48816"/>
                  </a:lnTo>
                  <a:close/>
                  <a:moveTo>
                    <a:pt x="61901" y="48816"/>
                  </a:moveTo>
                  <a:lnTo>
                    <a:pt x="61901" y="50054"/>
                  </a:lnTo>
                  <a:lnTo>
                    <a:pt x="65628" y="50054"/>
                  </a:lnTo>
                  <a:lnTo>
                    <a:pt x="65628" y="48816"/>
                  </a:lnTo>
                  <a:close/>
                  <a:moveTo>
                    <a:pt x="69342" y="48816"/>
                  </a:moveTo>
                  <a:lnTo>
                    <a:pt x="69342" y="50054"/>
                  </a:lnTo>
                  <a:lnTo>
                    <a:pt x="73069" y="50054"/>
                  </a:lnTo>
                  <a:lnTo>
                    <a:pt x="73069" y="48816"/>
                  </a:lnTo>
                  <a:close/>
                  <a:moveTo>
                    <a:pt x="76796" y="48816"/>
                  </a:moveTo>
                  <a:lnTo>
                    <a:pt x="76796" y="50054"/>
                  </a:lnTo>
                  <a:lnTo>
                    <a:pt x="80522" y="50054"/>
                  </a:lnTo>
                  <a:lnTo>
                    <a:pt x="80522" y="48816"/>
                  </a:lnTo>
                  <a:close/>
                  <a:moveTo>
                    <a:pt x="84249" y="48816"/>
                  </a:moveTo>
                  <a:lnTo>
                    <a:pt x="84249" y="50054"/>
                  </a:lnTo>
                  <a:lnTo>
                    <a:pt x="87976" y="50054"/>
                  </a:lnTo>
                  <a:lnTo>
                    <a:pt x="87976" y="48816"/>
                  </a:lnTo>
                  <a:close/>
                  <a:moveTo>
                    <a:pt x="13454" y="48828"/>
                  </a:moveTo>
                  <a:cubicBezTo>
                    <a:pt x="12157" y="48876"/>
                    <a:pt x="10871" y="49102"/>
                    <a:pt x="9632" y="49507"/>
                  </a:cubicBezTo>
                  <a:lnTo>
                    <a:pt x="10013" y="50685"/>
                  </a:lnTo>
                  <a:cubicBezTo>
                    <a:pt x="11145" y="50316"/>
                    <a:pt x="12311" y="50114"/>
                    <a:pt x="13502" y="50066"/>
                  </a:cubicBezTo>
                  <a:lnTo>
                    <a:pt x="13454" y="48828"/>
                  </a:lnTo>
                  <a:close/>
                  <a:moveTo>
                    <a:pt x="6144" y="51209"/>
                  </a:moveTo>
                  <a:cubicBezTo>
                    <a:pt x="5072" y="51935"/>
                    <a:pt x="4096" y="52805"/>
                    <a:pt x="3251" y="53805"/>
                  </a:cubicBezTo>
                  <a:lnTo>
                    <a:pt x="4203" y="54602"/>
                  </a:lnTo>
                  <a:cubicBezTo>
                    <a:pt x="4965" y="53698"/>
                    <a:pt x="5858" y="52900"/>
                    <a:pt x="6834" y="52233"/>
                  </a:cubicBezTo>
                  <a:lnTo>
                    <a:pt x="6144" y="51209"/>
                  </a:lnTo>
                  <a:close/>
                  <a:moveTo>
                    <a:pt x="1179" y="57091"/>
                  </a:moveTo>
                  <a:cubicBezTo>
                    <a:pt x="643" y="58270"/>
                    <a:pt x="286" y="59532"/>
                    <a:pt x="96" y="60818"/>
                  </a:cubicBezTo>
                  <a:lnTo>
                    <a:pt x="1322" y="60996"/>
                  </a:lnTo>
                  <a:cubicBezTo>
                    <a:pt x="1489" y="59817"/>
                    <a:pt x="1822" y="58674"/>
                    <a:pt x="2310" y="57603"/>
                  </a:cubicBezTo>
                  <a:lnTo>
                    <a:pt x="1179" y="57091"/>
                  </a:lnTo>
                  <a:close/>
                  <a:moveTo>
                    <a:pt x="1239" y="64568"/>
                  </a:moveTo>
                  <a:lnTo>
                    <a:pt x="0" y="64675"/>
                  </a:lnTo>
                  <a:cubicBezTo>
                    <a:pt x="107" y="65973"/>
                    <a:pt x="405" y="67247"/>
                    <a:pt x="869" y="68461"/>
                  </a:cubicBezTo>
                  <a:lnTo>
                    <a:pt x="2024" y="68021"/>
                  </a:lnTo>
                  <a:cubicBezTo>
                    <a:pt x="1608" y="66914"/>
                    <a:pt x="1346" y="65747"/>
                    <a:pt x="1239" y="64568"/>
                  </a:cubicBezTo>
                  <a:close/>
                  <a:moveTo>
                    <a:pt x="3739" y="71116"/>
                  </a:moveTo>
                  <a:lnTo>
                    <a:pt x="2751" y="71855"/>
                  </a:lnTo>
                  <a:cubicBezTo>
                    <a:pt x="3525" y="72902"/>
                    <a:pt x="4453" y="73831"/>
                    <a:pt x="5477" y="74617"/>
                  </a:cubicBezTo>
                  <a:lnTo>
                    <a:pt x="6239" y="73629"/>
                  </a:lnTo>
                  <a:cubicBezTo>
                    <a:pt x="5287" y="72902"/>
                    <a:pt x="4453" y="72057"/>
                    <a:pt x="3739" y="71116"/>
                  </a:cubicBezTo>
                  <a:close/>
                  <a:moveTo>
                    <a:pt x="9323" y="75367"/>
                  </a:moveTo>
                  <a:lnTo>
                    <a:pt x="8870" y="76522"/>
                  </a:lnTo>
                  <a:cubicBezTo>
                    <a:pt x="10073" y="76998"/>
                    <a:pt x="11347" y="77296"/>
                    <a:pt x="12645" y="77415"/>
                  </a:cubicBezTo>
                  <a:lnTo>
                    <a:pt x="12764" y="76177"/>
                  </a:lnTo>
                  <a:cubicBezTo>
                    <a:pt x="11585" y="76069"/>
                    <a:pt x="10418" y="75796"/>
                    <a:pt x="9323" y="75367"/>
                  </a:cubicBezTo>
                  <a:close/>
                  <a:moveTo>
                    <a:pt x="16431" y="76236"/>
                  </a:moveTo>
                  <a:lnTo>
                    <a:pt x="16431" y="77486"/>
                  </a:lnTo>
                  <a:lnTo>
                    <a:pt x="20158" y="77486"/>
                  </a:lnTo>
                  <a:lnTo>
                    <a:pt x="20158" y="76236"/>
                  </a:lnTo>
                  <a:close/>
                  <a:moveTo>
                    <a:pt x="23872" y="76236"/>
                  </a:moveTo>
                  <a:lnTo>
                    <a:pt x="23872" y="77486"/>
                  </a:lnTo>
                  <a:lnTo>
                    <a:pt x="27599" y="77486"/>
                  </a:lnTo>
                  <a:lnTo>
                    <a:pt x="27599" y="76236"/>
                  </a:lnTo>
                  <a:close/>
                  <a:moveTo>
                    <a:pt x="31326" y="76236"/>
                  </a:moveTo>
                  <a:lnTo>
                    <a:pt x="31326" y="77486"/>
                  </a:lnTo>
                  <a:lnTo>
                    <a:pt x="35052" y="77486"/>
                  </a:lnTo>
                  <a:lnTo>
                    <a:pt x="35052" y="76236"/>
                  </a:lnTo>
                  <a:close/>
                  <a:moveTo>
                    <a:pt x="38779" y="76236"/>
                  </a:moveTo>
                  <a:lnTo>
                    <a:pt x="38779" y="77486"/>
                  </a:lnTo>
                  <a:lnTo>
                    <a:pt x="42494" y="77486"/>
                  </a:lnTo>
                  <a:lnTo>
                    <a:pt x="42494" y="76236"/>
                  </a:lnTo>
                  <a:close/>
                  <a:moveTo>
                    <a:pt x="46220" y="76236"/>
                  </a:moveTo>
                  <a:lnTo>
                    <a:pt x="46220" y="77486"/>
                  </a:lnTo>
                  <a:lnTo>
                    <a:pt x="49947" y="77486"/>
                  </a:lnTo>
                  <a:lnTo>
                    <a:pt x="49947" y="76236"/>
                  </a:lnTo>
                  <a:close/>
                  <a:moveTo>
                    <a:pt x="53674" y="76236"/>
                  </a:moveTo>
                  <a:lnTo>
                    <a:pt x="53674" y="77486"/>
                  </a:lnTo>
                  <a:lnTo>
                    <a:pt x="57400" y="77486"/>
                  </a:lnTo>
                  <a:lnTo>
                    <a:pt x="57400" y="76236"/>
                  </a:lnTo>
                  <a:close/>
                  <a:moveTo>
                    <a:pt x="61127" y="76236"/>
                  </a:moveTo>
                  <a:lnTo>
                    <a:pt x="61127" y="77486"/>
                  </a:lnTo>
                  <a:lnTo>
                    <a:pt x="64842" y="77486"/>
                  </a:lnTo>
                  <a:lnTo>
                    <a:pt x="64842" y="76236"/>
                  </a:lnTo>
                  <a:close/>
                  <a:moveTo>
                    <a:pt x="68568" y="76236"/>
                  </a:moveTo>
                  <a:lnTo>
                    <a:pt x="68568" y="77486"/>
                  </a:lnTo>
                  <a:lnTo>
                    <a:pt x="72295" y="77486"/>
                  </a:lnTo>
                  <a:lnTo>
                    <a:pt x="72295" y="76236"/>
                  </a:lnTo>
                  <a:close/>
                  <a:moveTo>
                    <a:pt x="76022" y="76236"/>
                  </a:moveTo>
                  <a:lnTo>
                    <a:pt x="76022" y="77486"/>
                  </a:lnTo>
                  <a:lnTo>
                    <a:pt x="79748" y="77486"/>
                  </a:lnTo>
                  <a:lnTo>
                    <a:pt x="79748" y="76236"/>
                  </a:lnTo>
                  <a:close/>
                  <a:moveTo>
                    <a:pt x="83475" y="76236"/>
                  </a:moveTo>
                  <a:lnTo>
                    <a:pt x="83475" y="77486"/>
                  </a:lnTo>
                  <a:lnTo>
                    <a:pt x="87190" y="77486"/>
                  </a:lnTo>
                  <a:lnTo>
                    <a:pt x="87190" y="76236"/>
                  </a:lnTo>
                  <a:close/>
                  <a:moveTo>
                    <a:pt x="91000" y="76391"/>
                  </a:moveTo>
                  <a:lnTo>
                    <a:pt x="90821" y="77617"/>
                  </a:lnTo>
                  <a:cubicBezTo>
                    <a:pt x="92000" y="77784"/>
                    <a:pt x="93143" y="78117"/>
                    <a:pt x="94214" y="78605"/>
                  </a:cubicBezTo>
                  <a:lnTo>
                    <a:pt x="94726" y="77474"/>
                  </a:lnTo>
                  <a:cubicBezTo>
                    <a:pt x="93548" y="76939"/>
                    <a:pt x="92286" y="76569"/>
                    <a:pt x="91000" y="76391"/>
                  </a:cubicBezTo>
                  <a:close/>
                  <a:moveTo>
                    <a:pt x="98013" y="79546"/>
                  </a:moveTo>
                  <a:lnTo>
                    <a:pt x="97215" y="80499"/>
                  </a:lnTo>
                  <a:cubicBezTo>
                    <a:pt x="98120" y="81261"/>
                    <a:pt x="98917" y="82153"/>
                    <a:pt x="99572" y="83130"/>
                  </a:cubicBezTo>
                  <a:lnTo>
                    <a:pt x="100608" y="82439"/>
                  </a:lnTo>
                  <a:cubicBezTo>
                    <a:pt x="99882" y="81356"/>
                    <a:pt x="99001" y="80391"/>
                    <a:pt x="98013" y="79546"/>
                  </a:cubicBezTo>
                  <a:close/>
                  <a:moveTo>
                    <a:pt x="102311" y="85928"/>
                  </a:moveTo>
                  <a:lnTo>
                    <a:pt x="101132" y="86309"/>
                  </a:lnTo>
                  <a:cubicBezTo>
                    <a:pt x="101489" y="87440"/>
                    <a:pt x="101703" y="88607"/>
                    <a:pt x="101751" y="89797"/>
                  </a:cubicBezTo>
                  <a:lnTo>
                    <a:pt x="102989" y="89750"/>
                  </a:lnTo>
                  <a:cubicBezTo>
                    <a:pt x="102942" y="88452"/>
                    <a:pt x="102716" y="87166"/>
                    <a:pt x="102311" y="85928"/>
                  </a:cubicBezTo>
                  <a:close/>
                  <a:moveTo>
                    <a:pt x="101430" y="93333"/>
                  </a:moveTo>
                  <a:cubicBezTo>
                    <a:pt x="101156" y="94488"/>
                    <a:pt x="100727" y="95596"/>
                    <a:pt x="100156" y="96631"/>
                  </a:cubicBezTo>
                  <a:lnTo>
                    <a:pt x="101239" y="97239"/>
                  </a:lnTo>
                  <a:cubicBezTo>
                    <a:pt x="101870" y="96096"/>
                    <a:pt x="102346" y="94881"/>
                    <a:pt x="102632" y="93619"/>
                  </a:cubicBezTo>
                  <a:lnTo>
                    <a:pt x="101430" y="93333"/>
                  </a:lnTo>
                  <a:close/>
                  <a:moveTo>
                    <a:pt x="98024" y="99465"/>
                  </a:moveTo>
                  <a:cubicBezTo>
                    <a:pt x="97191" y="100310"/>
                    <a:pt x="96239" y="101025"/>
                    <a:pt x="95215" y="101608"/>
                  </a:cubicBezTo>
                  <a:lnTo>
                    <a:pt x="95822" y="102692"/>
                  </a:lnTo>
                  <a:cubicBezTo>
                    <a:pt x="96953" y="102061"/>
                    <a:pt x="97989" y="101263"/>
                    <a:pt x="98906" y="100346"/>
                  </a:cubicBezTo>
                  <a:lnTo>
                    <a:pt x="98024" y="99465"/>
                  </a:lnTo>
                  <a:close/>
                  <a:moveTo>
                    <a:pt x="66009" y="103239"/>
                  </a:moveTo>
                  <a:lnTo>
                    <a:pt x="66009" y="104478"/>
                  </a:lnTo>
                  <a:lnTo>
                    <a:pt x="69735" y="104478"/>
                  </a:lnTo>
                  <a:lnTo>
                    <a:pt x="69735" y="103239"/>
                  </a:lnTo>
                  <a:close/>
                  <a:moveTo>
                    <a:pt x="73462" y="103239"/>
                  </a:moveTo>
                  <a:lnTo>
                    <a:pt x="73462" y="104478"/>
                  </a:lnTo>
                  <a:lnTo>
                    <a:pt x="77189" y="104478"/>
                  </a:lnTo>
                  <a:lnTo>
                    <a:pt x="77189" y="103239"/>
                  </a:lnTo>
                  <a:close/>
                  <a:moveTo>
                    <a:pt x="80915" y="103239"/>
                  </a:moveTo>
                  <a:lnTo>
                    <a:pt x="80915" y="104478"/>
                  </a:lnTo>
                  <a:lnTo>
                    <a:pt x="84630" y="104478"/>
                  </a:lnTo>
                  <a:lnTo>
                    <a:pt x="84630" y="103239"/>
                  </a:lnTo>
                  <a:close/>
                  <a:moveTo>
                    <a:pt x="91917" y="102894"/>
                  </a:moveTo>
                  <a:cubicBezTo>
                    <a:pt x="90952" y="103120"/>
                    <a:pt x="89952" y="103239"/>
                    <a:pt x="88952" y="103239"/>
                  </a:cubicBezTo>
                  <a:lnTo>
                    <a:pt x="88357" y="103239"/>
                  </a:lnTo>
                  <a:lnTo>
                    <a:pt x="88357" y="104478"/>
                  </a:lnTo>
                  <a:lnTo>
                    <a:pt x="88952" y="104478"/>
                  </a:lnTo>
                  <a:cubicBezTo>
                    <a:pt x="90047" y="104478"/>
                    <a:pt x="91143" y="104359"/>
                    <a:pt x="92202" y="104109"/>
                  </a:cubicBezTo>
                  <a:lnTo>
                    <a:pt x="91917" y="102894"/>
                  </a:lnTo>
                  <a:close/>
                  <a:moveTo>
                    <a:pt x="62175" y="103644"/>
                  </a:moveTo>
                  <a:cubicBezTo>
                    <a:pt x="60913" y="103954"/>
                    <a:pt x="59698" y="104442"/>
                    <a:pt x="58567" y="105097"/>
                  </a:cubicBezTo>
                  <a:lnTo>
                    <a:pt x="59186" y="106168"/>
                  </a:lnTo>
                  <a:cubicBezTo>
                    <a:pt x="60210" y="105585"/>
                    <a:pt x="61317" y="105132"/>
                    <a:pt x="62472" y="104847"/>
                  </a:cubicBezTo>
                  <a:lnTo>
                    <a:pt x="62175" y="103644"/>
                  </a:lnTo>
                  <a:close/>
                  <a:moveTo>
                    <a:pt x="55495" y="107478"/>
                  </a:moveTo>
                  <a:cubicBezTo>
                    <a:pt x="54590" y="108407"/>
                    <a:pt x="53817" y="109454"/>
                    <a:pt x="53197" y="110597"/>
                  </a:cubicBezTo>
                  <a:lnTo>
                    <a:pt x="54293" y="111193"/>
                  </a:lnTo>
                  <a:cubicBezTo>
                    <a:pt x="54852" y="110145"/>
                    <a:pt x="55555" y="109193"/>
                    <a:pt x="56388" y="108335"/>
                  </a:cubicBezTo>
                  <a:lnTo>
                    <a:pt x="55495" y="107478"/>
                  </a:lnTo>
                  <a:close/>
                  <a:moveTo>
                    <a:pt x="51840" y="114241"/>
                  </a:moveTo>
                  <a:cubicBezTo>
                    <a:pt x="51626" y="115229"/>
                    <a:pt x="51507" y="116253"/>
                    <a:pt x="51507" y="117277"/>
                  </a:cubicBezTo>
                  <a:lnTo>
                    <a:pt x="51507" y="118075"/>
                  </a:lnTo>
                  <a:lnTo>
                    <a:pt x="52745" y="118075"/>
                  </a:lnTo>
                  <a:lnTo>
                    <a:pt x="52745" y="117277"/>
                  </a:lnTo>
                  <a:cubicBezTo>
                    <a:pt x="52745" y="116348"/>
                    <a:pt x="52852" y="115408"/>
                    <a:pt x="53055" y="114503"/>
                  </a:cubicBezTo>
                  <a:lnTo>
                    <a:pt x="51840" y="114241"/>
                  </a:lnTo>
                  <a:close/>
                  <a:moveTo>
                    <a:pt x="51507" y="121801"/>
                  </a:moveTo>
                  <a:lnTo>
                    <a:pt x="51507" y="125528"/>
                  </a:lnTo>
                  <a:lnTo>
                    <a:pt x="52757" y="125528"/>
                  </a:lnTo>
                  <a:lnTo>
                    <a:pt x="52757" y="121801"/>
                  </a:lnTo>
                  <a:close/>
                  <a:moveTo>
                    <a:pt x="51507" y="129243"/>
                  </a:moveTo>
                  <a:lnTo>
                    <a:pt x="51507" y="132969"/>
                  </a:lnTo>
                  <a:lnTo>
                    <a:pt x="52757" y="132969"/>
                  </a:lnTo>
                  <a:lnTo>
                    <a:pt x="52757" y="129243"/>
                  </a:lnTo>
                  <a:close/>
                </a:path>
              </a:pathLst>
            </a:custGeom>
            <a:solidFill>
              <a:srgbClr val="FFFFFF"/>
            </a:solidFill>
            <a:ln>
              <a:noFill/>
            </a:ln>
          </p:spPr>
          <p:txBody>
            <a:bodyPr spcFirstLastPara="1" wrap="square" lIns="121900" tIns="121900" rIns="121900" bIns="121900" anchor="ctr" anchorCtr="0">
              <a:noAutofit/>
            </a:bodyPr>
            <a:lstStyle/>
            <a:p>
              <a:endParaRPr sz="2400"/>
            </a:p>
          </p:txBody>
        </p:sp>
      </p:grpSp>
      <p:sp>
        <p:nvSpPr>
          <p:cNvPr id="63" name="Google Shape;63;p15"/>
          <p:cNvSpPr/>
          <p:nvPr/>
        </p:nvSpPr>
        <p:spPr>
          <a:xfrm>
            <a:off x="4569933" y="757649"/>
            <a:ext cx="597105" cy="686614"/>
          </a:xfrm>
          <a:prstGeom prst="ellipse">
            <a:avLst/>
          </a:prstGeom>
          <a:solidFill>
            <a:schemeClr val="accent1"/>
          </a:solidFill>
          <a:ln w="38100" cap="flat" cmpd="sng">
            <a:solidFill>
              <a:schemeClr val="lt1"/>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64" name="Google Shape;64;p15"/>
          <p:cNvSpPr/>
          <p:nvPr/>
        </p:nvSpPr>
        <p:spPr>
          <a:xfrm>
            <a:off x="1941033" y="2281649"/>
            <a:ext cx="597105" cy="686614"/>
          </a:xfrm>
          <a:prstGeom prst="ellipse">
            <a:avLst/>
          </a:prstGeom>
          <a:solidFill>
            <a:schemeClr val="accent3"/>
          </a:solidFill>
          <a:ln w="38100" cap="flat" cmpd="sng">
            <a:solidFill>
              <a:schemeClr val="lt1"/>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65" name="Google Shape;65;p15"/>
          <p:cNvSpPr/>
          <p:nvPr/>
        </p:nvSpPr>
        <p:spPr>
          <a:xfrm>
            <a:off x="4366733" y="3843749"/>
            <a:ext cx="597105" cy="686614"/>
          </a:xfrm>
          <a:prstGeom prst="ellipse">
            <a:avLst/>
          </a:prstGeom>
          <a:solidFill>
            <a:schemeClr val="accent4"/>
          </a:solidFill>
          <a:ln w="38100" cap="flat" cmpd="sng">
            <a:solidFill>
              <a:schemeClr val="lt1"/>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pic>
        <p:nvPicPr>
          <p:cNvPr id="13" name="Gráfico 1">
            <a:extLst>
              <a:ext uri="{FF2B5EF4-FFF2-40B4-BE49-F238E27FC236}">
                <a16:creationId xmlns:a16="http://schemas.microsoft.com/office/drawing/2014/main" id="{80E0BD14-7AA6-431E-8195-A04318932EF7}"/>
              </a:ext>
            </a:extLst>
          </p:cNvPr>
          <p:cNvPicPr/>
          <p:nvPr/>
        </p:nvPicPr>
        <p:blipFill rotWithShape="1">
          <a:blip r:embed="rId3">
            <a:extLst>
              <a:ext uri="{96DAC541-7B7A-43D3-8B79-37D633B846F1}">
                <asvg:svgBlip xmlns:asvg="http://schemas.microsoft.com/office/drawing/2016/SVG/main" r:embed="rId4"/>
              </a:ext>
            </a:extLst>
          </a:blip>
          <a:srcRect r="98642"/>
          <a:stretch/>
        </p:blipFill>
        <p:spPr bwMode="auto">
          <a:xfrm rot="5400000">
            <a:off x="5769244" y="-5729686"/>
            <a:ext cx="193174" cy="11590988"/>
          </a:xfrm>
          <a:prstGeom prst="rect">
            <a:avLst/>
          </a:prstGeom>
          <a:ln>
            <a:noFill/>
          </a:ln>
          <a:extLst>
            <a:ext uri="{53640926-AAD7-44D8-BBD7-CCE9431645EC}">
              <a14:shadowObscured xmlns:a14="http://schemas.microsoft.com/office/drawing/2010/main"/>
            </a:ext>
          </a:extLst>
        </p:spPr>
      </p:pic>
      <p:pic>
        <p:nvPicPr>
          <p:cNvPr id="16" name="Imagen 15" descr="Logotipo de RIADIS">
            <a:extLst>
              <a:ext uri="{FF2B5EF4-FFF2-40B4-BE49-F238E27FC236}">
                <a16:creationId xmlns:a16="http://schemas.microsoft.com/office/drawing/2014/main" id="{1611EF6B-7DFE-45B4-B413-19C52185400A}"/>
              </a:ext>
            </a:extLst>
          </p:cNvPr>
          <p:cNvPicPr/>
          <p:nvPr/>
        </p:nvPicPr>
        <p:blipFill>
          <a:blip r:embed="rId5">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tretch>
            <a:fillRect/>
          </a:stretch>
        </p:blipFill>
        <p:spPr>
          <a:xfrm>
            <a:off x="7568119" y="5742917"/>
            <a:ext cx="2293819" cy="900256"/>
          </a:xfrm>
          <a:prstGeom prst="rect">
            <a:avLst/>
          </a:prstGeom>
        </p:spPr>
      </p:pic>
      <p:pic>
        <p:nvPicPr>
          <p:cNvPr id="17" name="Imagen 16" descr="LOGOTIPO DE INTERNACIONAL DISABILITY ALIANCE">
            <a:extLst>
              <a:ext uri="{FF2B5EF4-FFF2-40B4-BE49-F238E27FC236}">
                <a16:creationId xmlns:a16="http://schemas.microsoft.com/office/drawing/2014/main" id="{E05FB6C8-948D-4938-9B14-911D4755B916}"/>
              </a:ext>
            </a:extLst>
          </p:cNvPr>
          <p:cNvPicPr/>
          <p:nvPr/>
        </p:nvPicPr>
        <p:blipFill>
          <a:blip r:embed="rId7">
            <a:extLst>
              <a:ext uri="{BEBA8EAE-BF5A-486C-A8C5-ECC9F3942E4B}">
                <a14:imgProps xmlns:a14="http://schemas.microsoft.com/office/drawing/2010/main">
                  <a14:imgLayer r:embed="rId8">
                    <a14:imgEffect>
                      <a14:sharpenSoften amount="50000"/>
                    </a14:imgEffect>
                  </a14:imgLayer>
                </a14:imgProps>
              </a:ext>
              <a:ext uri="{28A0092B-C50C-407E-A947-70E740481C1C}">
                <a14:useLocalDpi xmlns:a14="http://schemas.microsoft.com/office/drawing/2010/main" val="0"/>
              </a:ext>
            </a:extLst>
          </a:blip>
          <a:stretch>
            <a:fillRect/>
          </a:stretch>
        </p:blipFill>
        <p:spPr>
          <a:xfrm>
            <a:off x="9950844" y="5742917"/>
            <a:ext cx="1897445" cy="867599"/>
          </a:xfrm>
          <a:prstGeom prst="rect">
            <a:avLst/>
          </a:prstGeom>
        </p:spPr>
      </p:pic>
      <p:pic>
        <p:nvPicPr>
          <p:cNvPr id="5" name="Imagen 4" descr="Logotipo de Global Disability Summit">
            <a:extLst>
              <a:ext uri="{FF2B5EF4-FFF2-40B4-BE49-F238E27FC236}">
                <a16:creationId xmlns:a16="http://schemas.microsoft.com/office/drawing/2014/main" id="{AF4270E4-4ECF-4F86-8294-6E1C8DCD72C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321827" y="3650768"/>
            <a:ext cx="5124131" cy="209214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26"/>
        <p:cNvGrpSpPr/>
        <p:nvPr/>
      </p:nvGrpSpPr>
      <p:grpSpPr>
        <a:xfrm>
          <a:off x="0" y="0"/>
          <a:ext cx="0" cy="0"/>
          <a:chOff x="0" y="0"/>
          <a:chExt cx="0" cy="0"/>
        </a:xfrm>
      </p:grpSpPr>
      <p:sp>
        <p:nvSpPr>
          <p:cNvPr id="428" name="Google Shape;428;p25">
            <a:extLst>
              <a:ext uri="{C183D7F6-B498-43B3-948B-1728B52AA6E4}">
                <adec:decorative xmlns:adec="http://schemas.microsoft.com/office/drawing/2017/decorative" val="1"/>
              </a:ext>
            </a:extLst>
          </p:cNvPr>
          <p:cNvSpPr/>
          <p:nvPr/>
        </p:nvSpPr>
        <p:spPr>
          <a:xfrm>
            <a:off x="311139" y="1924"/>
            <a:ext cx="2132331" cy="6856076"/>
          </a:xfrm>
          <a:custGeom>
            <a:avLst/>
            <a:gdLst/>
            <a:ahLst/>
            <a:cxnLst/>
            <a:rect l="l" t="t" r="r" b="b"/>
            <a:pathLst>
              <a:path w="2040" h="11008" extrusionOk="0">
                <a:moveTo>
                  <a:pt x="0" y="11007"/>
                </a:moveTo>
                <a:lnTo>
                  <a:pt x="2039" y="11007"/>
                </a:lnTo>
                <a:lnTo>
                  <a:pt x="2039" y="0"/>
                </a:lnTo>
                <a:lnTo>
                  <a:pt x="0" y="0"/>
                </a:lnTo>
                <a:lnTo>
                  <a:pt x="0" y="11007"/>
                </a:lnTo>
              </a:path>
            </a:pathLst>
          </a:custGeom>
          <a:solidFill>
            <a:srgbClr val="D9D9D9"/>
          </a:solidFill>
          <a:ln>
            <a:noFill/>
          </a:ln>
        </p:spPr>
        <p:txBody>
          <a:bodyPr spcFirstLastPara="1" wrap="square" lIns="45733" tIns="22867" rIns="45733" bIns="22867" anchor="ctr" anchorCtr="0">
            <a:noAutofit/>
          </a:bodyPr>
          <a:lstStyle/>
          <a:p>
            <a:endParaRPr sz="3200">
              <a:solidFill>
                <a:schemeClr val="dk1"/>
              </a:solidFill>
              <a:latin typeface="Lato Light"/>
              <a:ea typeface="Lato Light"/>
              <a:cs typeface="Lato Light"/>
              <a:sym typeface="Lato Light"/>
            </a:endParaRPr>
          </a:p>
        </p:txBody>
      </p:sp>
      <p:sp>
        <p:nvSpPr>
          <p:cNvPr id="429" name="Google Shape;429;p25"/>
          <p:cNvSpPr/>
          <p:nvPr/>
        </p:nvSpPr>
        <p:spPr>
          <a:xfrm>
            <a:off x="1356581" y="7418"/>
            <a:ext cx="55265" cy="6845084"/>
          </a:xfrm>
          <a:custGeom>
            <a:avLst/>
            <a:gdLst/>
            <a:ahLst/>
            <a:cxnLst/>
            <a:rect l="l" t="t" r="r" b="b"/>
            <a:pathLst>
              <a:path w="51" h="10988" extrusionOk="0">
                <a:moveTo>
                  <a:pt x="50" y="408"/>
                </a:moveTo>
                <a:lnTo>
                  <a:pt x="0" y="408"/>
                </a:lnTo>
                <a:lnTo>
                  <a:pt x="0" y="0"/>
                </a:lnTo>
                <a:lnTo>
                  <a:pt x="50" y="0"/>
                </a:lnTo>
                <a:lnTo>
                  <a:pt x="50" y="408"/>
                </a:lnTo>
                <a:close/>
                <a:moveTo>
                  <a:pt x="50" y="1223"/>
                </a:moveTo>
                <a:lnTo>
                  <a:pt x="0" y="1223"/>
                </a:lnTo>
                <a:lnTo>
                  <a:pt x="0" y="816"/>
                </a:lnTo>
                <a:lnTo>
                  <a:pt x="50" y="816"/>
                </a:lnTo>
                <a:lnTo>
                  <a:pt x="50" y="1223"/>
                </a:lnTo>
                <a:close/>
                <a:moveTo>
                  <a:pt x="50" y="2039"/>
                </a:moveTo>
                <a:lnTo>
                  <a:pt x="0" y="2039"/>
                </a:lnTo>
                <a:lnTo>
                  <a:pt x="0" y="1631"/>
                </a:lnTo>
                <a:lnTo>
                  <a:pt x="50" y="1631"/>
                </a:lnTo>
                <a:lnTo>
                  <a:pt x="50" y="2039"/>
                </a:lnTo>
                <a:close/>
                <a:moveTo>
                  <a:pt x="50" y="2854"/>
                </a:moveTo>
                <a:lnTo>
                  <a:pt x="0" y="2854"/>
                </a:lnTo>
                <a:lnTo>
                  <a:pt x="0" y="2447"/>
                </a:lnTo>
                <a:lnTo>
                  <a:pt x="50" y="2447"/>
                </a:lnTo>
                <a:lnTo>
                  <a:pt x="50" y="2854"/>
                </a:lnTo>
                <a:close/>
                <a:moveTo>
                  <a:pt x="50" y="3670"/>
                </a:moveTo>
                <a:lnTo>
                  <a:pt x="0" y="3670"/>
                </a:lnTo>
                <a:lnTo>
                  <a:pt x="0" y="3262"/>
                </a:lnTo>
                <a:lnTo>
                  <a:pt x="50" y="3262"/>
                </a:lnTo>
                <a:lnTo>
                  <a:pt x="50" y="3670"/>
                </a:lnTo>
                <a:close/>
                <a:moveTo>
                  <a:pt x="50" y="4485"/>
                </a:moveTo>
                <a:lnTo>
                  <a:pt x="0" y="4485"/>
                </a:lnTo>
                <a:lnTo>
                  <a:pt x="0" y="4077"/>
                </a:lnTo>
                <a:lnTo>
                  <a:pt x="50" y="4077"/>
                </a:lnTo>
                <a:lnTo>
                  <a:pt x="50" y="4485"/>
                </a:lnTo>
                <a:close/>
                <a:moveTo>
                  <a:pt x="50" y="5300"/>
                </a:moveTo>
                <a:lnTo>
                  <a:pt x="0" y="5300"/>
                </a:lnTo>
                <a:lnTo>
                  <a:pt x="0" y="4893"/>
                </a:lnTo>
                <a:lnTo>
                  <a:pt x="50" y="4893"/>
                </a:lnTo>
                <a:lnTo>
                  <a:pt x="50" y="5300"/>
                </a:lnTo>
                <a:close/>
                <a:moveTo>
                  <a:pt x="50" y="6115"/>
                </a:moveTo>
                <a:lnTo>
                  <a:pt x="0" y="6115"/>
                </a:lnTo>
                <a:lnTo>
                  <a:pt x="0" y="5707"/>
                </a:lnTo>
                <a:lnTo>
                  <a:pt x="50" y="5707"/>
                </a:lnTo>
                <a:lnTo>
                  <a:pt x="50" y="6115"/>
                </a:lnTo>
                <a:close/>
                <a:moveTo>
                  <a:pt x="50" y="6930"/>
                </a:moveTo>
                <a:lnTo>
                  <a:pt x="0" y="6930"/>
                </a:lnTo>
                <a:lnTo>
                  <a:pt x="0" y="6522"/>
                </a:lnTo>
                <a:lnTo>
                  <a:pt x="50" y="6522"/>
                </a:lnTo>
                <a:lnTo>
                  <a:pt x="50" y="6930"/>
                </a:lnTo>
                <a:close/>
                <a:moveTo>
                  <a:pt x="50" y="7745"/>
                </a:moveTo>
                <a:lnTo>
                  <a:pt x="0" y="7745"/>
                </a:lnTo>
                <a:lnTo>
                  <a:pt x="0" y="7338"/>
                </a:lnTo>
                <a:lnTo>
                  <a:pt x="50" y="7338"/>
                </a:lnTo>
                <a:lnTo>
                  <a:pt x="50" y="7745"/>
                </a:lnTo>
                <a:close/>
                <a:moveTo>
                  <a:pt x="50" y="8561"/>
                </a:moveTo>
                <a:lnTo>
                  <a:pt x="0" y="8561"/>
                </a:lnTo>
                <a:lnTo>
                  <a:pt x="0" y="8153"/>
                </a:lnTo>
                <a:lnTo>
                  <a:pt x="50" y="8153"/>
                </a:lnTo>
                <a:lnTo>
                  <a:pt x="50" y="8561"/>
                </a:lnTo>
                <a:close/>
                <a:moveTo>
                  <a:pt x="50" y="9376"/>
                </a:moveTo>
                <a:lnTo>
                  <a:pt x="0" y="9376"/>
                </a:lnTo>
                <a:lnTo>
                  <a:pt x="0" y="8968"/>
                </a:lnTo>
                <a:lnTo>
                  <a:pt x="50" y="8968"/>
                </a:lnTo>
                <a:lnTo>
                  <a:pt x="50" y="9376"/>
                </a:lnTo>
                <a:close/>
                <a:moveTo>
                  <a:pt x="50" y="10192"/>
                </a:moveTo>
                <a:lnTo>
                  <a:pt x="0" y="10192"/>
                </a:lnTo>
                <a:lnTo>
                  <a:pt x="0" y="9784"/>
                </a:lnTo>
                <a:lnTo>
                  <a:pt x="50" y="9784"/>
                </a:lnTo>
                <a:lnTo>
                  <a:pt x="50" y="10192"/>
                </a:lnTo>
                <a:close/>
                <a:moveTo>
                  <a:pt x="50" y="10987"/>
                </a:moveTo>
                <a:lnTo>
                  <a:pt x="0" y="10987"/>
                </a:lnTo>
                <a:lnTo>
                  <a:pt x="0" y="10599"/>
                </a:lnTo>
                <a:lnTo>
                  <a:pt x="50" y="10599"/>
                </a:lnTo>
                <a:lnTo>
                  <a:pt x="50" y="10987"/>
                </a:lnTo>
                <a:close/>
              </a:path>
            </a:pathLst>
          </a:custGeom>
          <a:solidFill>
            <a:schemeClr val="lt1"/>
          </a:solidFill>
          <a:ln>
            <a:noFill/>
          </a:ln>
        </p:spPr>
        <p:txBody>
          <a:bodyPr spcFirstLastPara="1" wrap="square" lIns="45733" tIns="22867" rIns="45733" bIns="22867" anchor="ctr" anchorCtr="0">
            <a:noAutofit/>
          </a:bodyPr>
          <a:lstStyle/>
          <a:p>
            <a:endParaRPr sz="3200">
              <a:solidFill>
                <a:schemeClr val="dk1"/>
              </a:solidFill>
              <a:latin typeface="Lato Light"/>
              <a:ea typeface="Lato Light"/>
              <a:cs typeface="Lato Light"/>
              <a:sym typeface="Lato Light"/>
            </a:endParaRPr>
          </a:p>
        </p:txBody>
      </p:sp>
      <p:sp>
        <p:nvSpPr>
          <p:cNvPr id="430" name="Google Shape;430;p25"/>
          <p:cNvSpPr/>
          <p:nvPr/>
        </p:nvSpPr>
        <p:spPr>
          <a:xfrm>
            <a:off x="2199384" y="7418"/>
            <a:ext cx="55265" cy="6845084"/>
          </a:xfrm>
          <a:custGeom>
            <a:avLst/>
            <a:gdLst/>
            <a:ahLst/>
            <a:cxnLst/>
            <a:rect l="l" t="t" r="r" b="b"/>
            <a:pathLst>
              <a:path w="52" h="10988" extrusionOk="0">
                <a:moveTo>
                  <a:pt x="51" y="10987"/>
                </a:moveTo>
                <a:lnTo>
                  <a:pt x="0" y="10987"/>
                </a:lnTo>
                <a:lnTo>
                  <a:pt x="0" y="0"/>
                </a:lnTo>
                <a:lnTo>
                  <a:pt x="51" y="0"/>
                </a:lnTo>
                <a:lnTo>
                  <a:pt x="51" y="10987"/>
                </a:lnTo>
              </a:path>
            </a:pathLst>
          </a:custGeom>
          <a:solidFill>
            <a:schemeClr val="lt1"/>
          </a:solidFill>
          <a:ln>
            <a:noFill/>
          </a:ln>
        </p:spPr>
        <p:txBody>
          <a:bodyPr spcFirstLastPara="1" wrap="square" lIns="45733" tIns="22867" rIns="45733" bIns="22867" anchor="ctr" anchorCtr="0">
            <a:noAutofit/>
          </a:bodyPr>
          <a:lstStyle/>
          <a:p>
            <a:endParaRPr sz="3200">
              <a:solidFill>
                <a:schemeClr val="dk1"/>
              </a:solidFill>
              <a:latin typeface="Lato Light"/>
              <a:ea typeface="Lato Light"/>
              <a:cs typeface="Lato Light"/>
              <a:sym typeface="Lato Light"/>
            </a:endParaRPr>
          </a:p>
        </p:txBody>
      </p:sp>
      <p:sp>
        <p:nvSpPr>
          <p:cNvPr id="431" name="Google Shape;431;p25"/>
          <p:cNvSpPr/>
          <p:nvPr/>
        </p:nvSpPr>
        <p:spPr>
          <a:xfrm>
            <a:off x="495358" y="7418"/>
            <a:ext cx="55265" cy="6845084"/>
          </a:xfrm>
          <a:custGeom>
            <a:avLst/>
            <a:gdLst/>
            <a:ahLst/>
            <a:cxnLst/>
            <a:rect l="l" t="t" r="r" b="b"/>
            <a:pathLst>
              <a:path w="52" h="10988" extrusionOk="0">
                <a:moveTo>
                  <a:pt x="51" y="10987"/>
                </a:moveTo>
                <a:lnTo>
                  <a:pt x="0" y="10987"/>
                </a:lnTo>
                <a:lnTo>
                  <a:pt x="0" y="0"/>
                </a:lnTo>
                <a:lnTo>
                  <a:pt x="51" y="0"/>
                </a:lnTo>
                <a:lnTo>
                  <a:pt x="51" y="10987"/>
                </a:lnTo>
              </a:path>
            </a:pathLst>
          </a:custGeom>
          <a:solidFill>
            <a:schemeClr val="lt1"/>
          </a:solidFill>
          <a:ln>
            <a:noFill/>
          </a:ln>
        </p:spPr>
        <p:txBody>
          <a:bodyPr spcFirstLastPara="1" wrap="square" lIns="45733" tIns="22867" rIns="45733" bIns="22867" anchor="ctr" anchorCtr="0">
            <a:noAutofit/>
          </a:bodyPr>
          <a:lstStyle/>
          <a:p>
            <a:endParaRPr sz="3200">
              <a:solidFill>
                <a:schemeClr val="dk1"/>
              </a:solidFill>
              <a:latin typeface="Lato Light"/>
              <a:ea typeface="Lato Light"/>
              <a:cs typeface="Lato Light"/>
              <a:sym typeface="Lato Light"/>
            </a:endParaRPr>
          </a:p>
        </p:txBody>
      </p:sp>
      <p:grpSp>
        <p:nvGrpSpPr>
          <p:cNvPr id="452" name="Google Shape;452;p25"/>
          <p:cNvGrpSpPr/>
          <p:nvPr/>
        </p:nvGrpSpPr>
        <p:grpSpPr>
          <a:xfrm>
            <a:off x="4401977" y="2187385"/>
            <a:ext cx="500788" cy="499571"/>
            <a:chOff x="-42796875" y="2680675"/>
            <a:chExt cx="319000" cy="318225"/>
          </a:xfrm>
        </p:grpSpPr>
        <p:sp>
          <p:nvSpPr>
            <p:cNvPr id="453" name="Google Shape;453;p25"/>
            <p:cNvSpPr/>
            <p:nvPr/>
          </p:nvSpPr>
          <p:spPr>
            <a:xfrm>
              <a:off x="-42671650" y="2853950"/>
              <a:ext cx="70125" cy="21275"/>
            </a:xfrm>
            <a:custGeom>
              <a:avLst/>
              <a:gdLst/>
              <a:ahLst/>
              <a:cxnLst/>
              <a:rect l="l" t="t" r="r" b="b"/>
              <a:pathLst>
                <a:path w="2805" h="851" extrusionOk="0">
                  <a:moveTo>
                    <a:pt x="442" y="0"/>
                  </a:moveTo>
                  <a:cubicBezTo>
                    <a:pt x="190" y="0"/>
                    <a:pt x="1" y="221"/>
                    <a:pt x="1" y="410"/>
                  </a:cubicBezTo>
                  <a:cubicBezTo>
                    <a:pt x="1" y="630"/>
                    <a:pt x="190" y="851"/>
                    <a:pt x="442" y="851"/>
                  </a:cubicBezTo>
                  <a:lnTo>
                    <a:pt x="2364" y="851"/>
                  </a:lnTo>
                  <a:cubicBezTo>
                    <a:pt x="2616" y="851"/>
                    <a:pt x="2773" y="630"/>
                    <a:pt x="2773" y="410"/>
                  </a:cubicBezTo>
                  <a:cubicBezTo>
                    <a:pt x="2805" y="221"/>
                    <a:pt x="2584" y="0"/>
                    <a:pt x="2364"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454" name="Google Shape;454;p25"/>
            <p:cNvSpPr/>
            <p:nvPr/>
          </p:nvSpPr>
          <p:spPr>
            <a:xfrm>
              <a:off x="-42671650" y="2895675"/>
              <a:ext cx="70125" cy="20525"/>
            </a:xfrm>
            <a:custGeom>
              <a:avLst/>
              <a:gdLst/>
              <a:ahLst/>
              <a:cxnLst/>
              <a:rect l="l" t="t" r="r" b="b"/>
              <a:pathLst>
                <a:path w="2805" h="821" extrusionOk="0">
                  <a:moveTo>
                    <a:pt x="442" y="1"/>
                  </a:moveTo>
                  <a:cubicBezTo>
                    <a:pt x="190" y="1"/>
                    <a:pt x="1" y="190"/>
                    <a:pt x="1" y="442"/>
                  </a:cubicBezTo>
                  <a:cubicBezTo>
                    <a:pt x="1" y="663"/>
                    <a:pt x="190" y="820"/>
                    <a:pt x="442" y="820"/>
                  </a:cubicBezTo>
                  <a:lnTo>
                    <a:pt x="2364" y="820"/>
                  </a:lnTo>
                  <a:cubicBezTo>
                    <a:pt x="2616" y="820"/>
                    <a:pt x="2773" y="631"/>
                    <a:pt x="2773" y="442"/>
                  </a:cubicBezTo>
                  <a:cubicBezTo>
                    <a:pt x="2805" y="190"/>
                    <a:pt x="2584" y="1"/>
                    <a:pt x="2364" y="1"/>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455" name="Google Shape;455;p25"/>
            <p:cNvSpPr/>
            <p:nvPr/>
          </p:nvSpPr>
          <p:spPr>
            <a:xfrm>
              <a:off x="-42796875" y="2680675"/>
              <a:ext cx="319000" cy="318225"/>
            </a:xfrm>
            <a:custGeom>
              <a:avLst/>
              <a:gdLst/>
              <a:ahLst/>
              <a:cxnLst/>
              <a:rect l="l" t="t" r="r" b="b"/>
              <a:pathLst>
                <a:path w="12760" h="12729" extrusionOk="0">
                  <a:moveTo>
                    <a:pt x="9011" y="882"/>
                  </a:moveTo>
                  <a:cubicBezTo>
                    <a:pt x="9168" y="882"/>
                    <a:pt x="9357" y="914"/>
                    <a:pt x="9483" y="945"/>
                  </a:cubicBezTo>
                  <a:cubicBezTo>
                    <a:pt x="9799" y="1071"/>
                    <a:pt x="10051" y="1355"/>
                    <a:pt x="10177" y="1701"/>
                  </a:cubicBezTo>
                  <a:lnTo>
                    <a:pt x="2615" y="1701"/>
                  </a:lnTo>
                  <a:cubicBezTo>
                    <a:pt x="2804" y="1229"/>
                    <a:pt x="3245" y="882"/>
                    <a:pt x="3781" y="882"/>
                  </a:cubicBezTo>
                  <a:close/>
                  <a:moveTo>
                    <a:pt x="1733" y="3623"/>
                  </a:moveTo>
                  <a:lnTo>
                    <a:pt x="1733" y="5293"/>
                  </a:lnTo>
                  <a:lnTo>
                    <a:pt x="914" y="5293"/>
                  </a:lnTo>
                  <a:lnTo>
                    <a:pt x="914" y="3623"/>
                  </a:lnTo>
                  <a:close/>
                  <a:moveTo>
                    <a:pt x="11941" y="3623"/>
                  </a:moveTo>
                  <a:lnTo>
                    <a:pt x="11941" y="5293"/>
                  </a:lnTo>
                  <a:lnTo>
                    <a:pt x="11122" y="5293"/>
                  </a:lnTo>
                  <a:lnTo>
                    <a:pt x="11122" y="3623"/>
                  </a:lnTo>
                  <a:close/>
                  <a:moveTo>
                    <a:pt x="10240" y="2521"/>
                  </a:moveTo>
                  <a:lnTo>
                    <a:pt x="10240" y="5316"/>
                  </a:lnTo>
                  <a:lnTo>
                    <a:pt x="10240" y="5316"/>
                  </a:lnTo>
                  <a:cubicBezTo>
                    <a:pt x="10144" y="5293"/>
                    <a:pt x="10003" y="5293"/>
                    <a:pt x="9862" y="5293"/>
                  </a:cubicBezTo>
                  <a:lnTo>
                    <a:pt x="6932" y="5293"/>
                  </a:lnTo>
                  <a:lnTo>
                    <a:pt x="6932" y="2521"/>
                  </a:lnTo>
                  <a:close/>
                  <a:moveTo>
                    <a:pt x="6144" y="2521"/>
                  </a:moveTo>
                  <a:lnTo>
                    <a:pt x="6144" y="5293"/>
                  </a:lnTo>
                  <a:lnTo>
                    <a:pt x="2962" y="5293"/>
                  </a:lnTo>
                  <a:cubicBezTo>
                    <a:pt x="2804" y="5293"/>
                    <a:pt x="2678" y="5293"/>
                    <a:pt x="2552" y="5324"/>
                  </a:cubicBezTo>
                  <a:lnTo>
                    <a:pt x="2552" y="2521"/>
                  </a:lnTo>
                  <a:close/>
                  <a:moveTo>
                    <a:pt x="9893" y="6207"/>
                  </a:moveTo>
                  <a:cubicBezTo>
                    <a:pt x="10555" y="6207"/>
                    <a:pt x="11122" y="6742"/>
                    <a:pt x="11122" y="7404"/>
                  </a:cubicBezTo>
                  <a:lnTo>
                    <a:pt x="11122" y="9861"/>
                  </a:lnTo>
                  <a:cubicBezTo>
                    <a:pt x="11122" y="10019"/>
                    <a:pt x="11027" y="10145"/>
                    <a:pt x="10933" y="10208"/>
                  </a:cubicBezTo>
                  <a:cubicBezTo>
                    <a:pt x="10838" y="10239"/>
                    <a:pt x="10775" y="10302"/>
                    <a:pt x="10681" y="10302"/>
                  </a:cubicBezTo>
                  <a:lnTo>
                    <a:pt x="2143" y="10302"/>
                  </a:lnTo>
                  <a:cubicBezTo>
                    <a:pt x="1922" y="10302"/>
                    <a:pt x="1796" y="10176"/>
                    <a:pt x="1733" y="10019"/>
                  </a:cubicBezTo>
                  <a:cubicBezTo>
                    <a:pt x="1702" y="9924"/>
                    <a:pt x="1733" y="10050"/>
                    <a:pt x="1733" y="8254"/>
                  </a:cubicBezTo>
                  <a:lnTo>
                    <a:pt x="1733" y="7404"/>
                  </a:lnTo>
                  <a:cubicBezTo>
                    <a:pt x="1733" y="6994"/>
                    <a:pt x="1922" y="6616"/>
                    <a:pt x="2300" y="6396"/>
                  </a:cubicBezTo>
                  <a:cubicBezTo>
                    <a:pt x="2489" y="6270"/>
                    <a:pt x="2710" y="6207"/>
                    <a:pt x="2993" y="6207"/>
                  </a:cubicBezTo>
                  <a:close/>
                  <a:moveTo>
                    <a:pt x="3403" y="11090"/>
                  </a:moveTo>
                  <a:lnTo>
                    <a:pt x="3403" y="11909"/>
                  </a:lnTo>
                  <a:lnTo>
                    <a:pt x="2552" y="11909"/>
                  </a:lnTo>
                  <a:lnTo>
                    <a:pt x="2552" y="11090"/>
                  </a:lnTo>
                  <a:close/>
                  <a:moveTo>
                    <a:pt x="10271" y="11090"/>
                  </a:moveTo>
                  <a:lnTo>
                    <a:pt x="10271" y="11909"/>
                  </a:lnTo>
                  <a:lnTo>
                    <a:pt x="9452" y="11909"/>
                  </a:lnTo>
                  <a:lnTo>
                    <a:pt x="9452" y="11090"/>
                  </a:lnTo>
                  <a:close/>
                  <a:moveTo>
                    <a:pt x="3750" y="0"/>
                  </a:moveTo>
                  <a:cubicBezTo>
                    <a:pt x="2615" y="0"/>
                    <a:pt x="1670" y="945"/>
                    <a:pt x="1670" y="2079"/>
                  </a:cubicBezTo>
                  <a:lnTo>
                    <a:pt x="1670" y="2804"/>
                  </a:lnTo>
                  <a:lnTo>
                    <a:pt x="442" y="2804"/>
                  </a:lnTo>
                  <a:cubicBezTo>
                    <a:pt x="190" y="2804"/>
                    <a:pt x="0" y="2993"/>
                    <a:pt x="0" y="3214"/>
                  </a:cubicBezTo>
                  <a:lnTo>
                    <a:pt x="0" y="5671"/>
                  </a:lnTo>
                  <a:cubicBezTo>
                    <a:pt x="0" y="5923"/>
                    <a:pt x="190" y="6112"/>
                    <a:pt x="442" y="6112"/>
                  </a:cubicBezTo>
                  <a:lnTo>
                    <a:pt x="1261" y="6112"/>
                  </a:lnTo>
                  <a:cubicBezTo>
                    <a:pt x="977" y="6459"/>
                    <a:pt x="820" y="6900"/>
                    <a:pt x="820" y="7341"/>
                  </a:cubicBezTo>
                  <a:lnTo>
                    <a:pt x="820" y="9830"/>
                  </a:lnTo>
                  <a:cubicBezTo>
                    <a:pt x="820" y="10365"/>
                    <a:pt x="1198" y="10806"/>
                    <a:pt x="1670" y="10995"/>
                  </a:cubicBezTo>
                  <a:lnTo>
                    <a:pt x="1670" y="12287"/>
                  </a:lnTo>
                  <a:cubicBezTo>
                    <a:pt x="1670" y="12539"/>
                    <a:pt x="1859" y="12728"/>
                    <a:pt x="2048" y="12728"/>
                  </a:cubicBezTo>
                  <a:lnTo>
                    <a:pt x="3718" y="12728"/>
                  </a:lnTo>
                  <a:cubicBezTo>
                    <a:pt x="3939" y="12728"/>
                    <a:pt x="4096" y="12539"/>
                    <a:pt x="4096" y="12287"/>
                  </a:cubicBezTo>
                  <a:lnTo>
                    <a:pt x="4096" y="11090"/>
                  </a:lnTo>
                  <a:lnTo>
                    <a:pt x="8507" y="11090"/>
                  </a:lnTo>
                  <a:lnTo>
                    <a:pt x="8507" y="12287"/>
                  </a:lnTo>
                  <a:cubicBezTo>
                    <a:pt x="8507" y="12539"/>
                    <a:pt x="8696" y="12728"/>
                    <a:pt x="8916" y="12728"/>
                  </a:cubicBezTo>
                  <a:lnTo>
                    <a:pt x="10555" y="12728"/>
                  </a:lnTo>
                  <a:cubicBezTo>
                    <a:pt x="10807" y="12728"/>
                    <a:pt x="10964" y="12539"/>
                    <a:pt x="10964" y="12287"/>
                  </a:cubicBezTo>
                  <a:lnTo>
                    <a:pt x="10964" y="10995"/>
                  </a:lnTo>
                  <a:cubicBezTo>
                    <a:pt x="11468" y="10838"/>
                    <a:pt x="11783" y="10365"/>
                    <a:pt x="11783" y="9830"/>
                  </a:cubicBezTo>
                  <a:lnTo>
                    <a:pt x="11783" y="7341"/>
                  </a:lnTo>
                  <a:cubicBezTo>
                    <a:pt x="11783" y="6868"/>
                    <a:pt x="11626" y="6427"/>
                    <a:pt x="11374" y="6112"/>
                  </a:cubicBezTo>
                  <a:lnTo>
                    <a:pt x="12224" y="6112"/>
                  </a:lnTo>
                  <a:cubicBezTo>
                    <a:pt x="12445" y="6112"/>
                    <a:pt x="12602" y="5923"/>
                    <a:pt x="12602" y="5671"/>
                  </a:cubicBezTo>
                  <a:lnTo>
                    <a:pt x="12602" y="3214"/>
                  </a:lnTo>
                  <a:cubicBezTo>
                    <a:pt x="12760" y="2993"/>
                    <a:pt x="12571" y="2804"/>
                    <a:pt x="12319" y="2804"/>
                  </a:cubicBezTo>
                  <a:lnTo>
                    <a:pt x="11059" y="2804"/>
                  </a:lnTo>
                  <a:lnTo>
                    <a:pt x="11059" y="2079"/>
                  </a:lnTo>
                  <a:cubicBezTo>
                    <a:pt x="11059" y="945"/>
                    <a:pt x="10145" y="0"/>
                    <a:pt x="8979"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456" name="Google Shape;456;p25"/>
            <p:cNvSpPr/>
            <p:nvPr/>
          </p:nvSpPr>
          <p:spPr>
            <a:xfrm>
              <a:off x="-42753550" y="2854500"/>
              <a:ext cx="63825" cy="61700"/>
            </a:xfrm>
            <a:custGeom>
              <a:avLst/>
              <a:gdLst/>
              <a:ahLst/>
              <a:cxnLst/>
              <a:rect l="l" t="t" r="r" b="b"/>
              <a:pathLst>
                <a:path w="2553" h="2468" extrusionOk="0">
                  <a:moveTo>
                    <a:pt x="1263" y="829"/>
                  </a:moveTo>
                  <a:cubicBezTo>
                    <a:pt x="1435" y="829"/>
                    <a:pt x="1565" y="949"/>
                    <a:pt x="1639" y="1144"/>
                  </a:cubicBezTo>
                  <a:cubicBezTo>
                    <a:pt x="1718" y="1410"/>
                    <a:pt x="1483" y="1676"/>
                    <a:pt x="1218" y="1676"/>
                  </a:cubicBezTo>
                  <a:cubicBezTo>
                    <a:pt x="1170" y="1676"/>
                    <a:pt x="1120" y="1668"/>
                    <a:pt x="1071" y="1648"/>
                  </a:cubicBezTo>
                  <a:cubicBezTo>
                    <a:pt x="945" y="1616"/>
                    <a:pt x="882" y="1490"/>
                    <a:pt x="851" y="1364"/>
                  </a:cubicBezTo>
                  <a:cubicBezTo>
                    <a:pt x="756" y="1144"/>
                    <a:pt x="914" y="892"/>
                    <a:pt x="1103" y="860"/>
                  </a:cubicBezTo>
                  <a:cubicBezTo>
                    <a:pt x="1160" y="839"/>
                    <a:pt x="1213" y="829"/>
                    <a:pt x="1263" y="829"/>
                  </a:cubicBezTo>
                  <a:close/>
                  <a:moveTo>
                    <a:pt x="1234" y="0"/>
                  </a:moveTo>
                  <a:cubicBezTo>
                    <a:pt x="841" y="0"/>
                    <a:pt x="443" y="194"/>
                    <a:pt x="189" y="545"/>
                  </a:cubicBezTo>
                  <a:cubicBezTo>
                    <a:pt x="95" y="734"/>
                    <a:pt x="0" y="986"/>
                    <a:pt x="0" y="1238"/>
                  </a:cubicBezTo>
                  <a:cubicBezTo>
                    <a:pt x="0" y="1932"/>
                    <a:pt x="567" y="2467"/>
                    <a:pt x="1229" y="2467"/>
                  </a:cubicBezTo>
                  <a:cubicBezTo>
                    <a:pt x="1765" y="2467"/>
                    <a:pt x="2237" y="2121"/>
                    <a:pt x="2395" y="1616"/>
                  </a:cubicBezTo>
                  <a:cubicBezTo>
                    <a:pt x="2552" y="1081"/>
                    <a:pt x="2363" y="514"/>
                    <a:pt x="1922" y="230"/>
                  </a:cubicBezTo>
                  <a:cubicBezTo>
                    <a:pt x="1718" y="74"/>
                    <a:pt x="1477" y="0"/>
                    <a:pt x="1234"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457" name="Google Shape;457;p25"/>
            <p:cNvSpPr/>
            <p:nvPr/>
          </p:nvSpPr>
          <p:spPr>
            <a:xfrm>
              <a:off x="-42581850" y="2853950"/>
              <a:ext cx="63025" cy="61475"/>
            </a:xfrm>
            <a:custGeom>
              <a:avLst/>
              <a:gdLst/>
              <a:ahLst/>
              <a:cxnLst/>
              <a:rect l="l" t="t" r="r" b="b"/>
              <a:pathLst>
                <a:path w="2521" h="2459" extrusionOk="0">
                  <a:moveTo>
                    <a:pt x="1269" y="860"/>
                  </a:moveTo>
                  <a:cubicBezTo>
                    <a:pt x="1493" y="860"/>
                    <a:pt x="1670" y="1049"/>
                    <a:pt x="1670" y="1260"/>
                  </a:cubicBezTo>
                  <a:cubicBezTo>
                    <a:pt x="1670" y="1481"/>
                    <a:pt x="1576" y="1638"/>
                    <a:pt x="1355" y="1670"/>
                  </a:cubicBezTo>
                  <a:cubicBezTo>
                    <a:pt x="1311" y="1683"/>
                    <a:pt x="1268" y="1689"/>
                    <a:pt x="1227" y="1689"/>
                  </a:cubicBezTo>
                  <a:cubicBezTo>
                    <a:pt x="1063" y="1689"/>
                    <a:pt x="927" y="1588"/>
                    <a:pt x="851" y="1386"/>
                  </a:cubicBezTo>
                  <a:cubicBezTo>
                    <a:pt x="788" y="1166"/>
                    <a:pt x="882" y="945"/>
                    <a:pt x="1135" y="882"/>
                  </a:cubicBezTo>
                  <a:cubicBezTo>
                    <a:pt x="1180" y="867"/>
                    <a:pt x="1225" y="860"/>
                    <a:pt x="1269" y="860"/>
                  </a:cubicBezTo>
                  <a:close/>
                  <a:moveTo>
                    <a:pt x="1261" y="0"/>
                  </a:moveTo>
                  <a:cubicBezTo>
                    <a:pt x="567" y="0"/>
                    <a:pt x="0" y="567"/>
                    <a:pt x="32" y="1229"/>
                  </a:cubicBezTo>
                  <a:cubicBezTo>
                    <a:pt x="32" y="1874"/>
                    <a:pt x="541" y="2459"/>
                    <a:pt x="1208" y="2459"/>
                  </a:cubicBezTo>
                  <a:cubicBezTo>
                    <a:pt x="1226" y="2459"/>
                    <a:pt x="1243" y="2458"/>
                    <a:pt x="1261" y="2458"/>
                  </a:cubicBezTo>
                  <a:cubicBezTo>
                    <a:pt x="1922" y="2458"/>
                    <a:pt x="2521" y="1891"/>
                    <a:pt x="2458" y="1229"/>
                  </a:cubicBezTo>
                  <a:cubicBezTo>
                    <a:pt x="2521" y="567"/>
                    <a:pt x="1954" y="0"/>
                    <a:pt x="1261"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grpSp>
      <p:sp>
        <p:nvSpPr>
          <p:cNvPr id="466" name="Google Shape;466;p25"/>
          <p:cNvSpPr/>
          <p:nvPr/>
        </p:nvSpPr>
        <p:spPr>
          <a:xfrm>
            <a:off x="-312858" y="3910888"/>
            <a:ext cx="25140" cy="26039"/>
          </a:xfrm>
          <a:custGeom>
            <a:avLst/>
            <a:gdLst/>
            <a:ahLst/>
            <a:cxnLst/>
            <a:rect l="l" t="t" r="r" b="b"/>
            <a:pathLst>
              <a:path w="1036" h="1073" extrusionOk="0">
                <a:moveTo>
                  <a:pt x="518" y="1"/>
                </a:moveTo>
                <a:cubicBezTo>
                  <a:pt x="223" y="1"/>
                  <a:pt x="1" y="260"/>
                  <a:pt x="1" y="555"/>
                </a:cubicBezTo>
                <a:cubicBezTo>
                  <a:pt x="1" y="814"/>
                  <a:pt x="223" y="1073"/>
                  <a:pt x="518" y="1073"/>
                </a:cubicBezTo>
                <a:cubicBezTo>
                  <a:pt x="814" y="1073"/>
                  <a:pt x="1036" y="814"/>
                  <a:pt x="1036" y="555"/>
                </a:cubicBezTo>
                <a:cubicBezTo>
                  <a:pt x="1036" y="260"/>
                  <a:pt x="814" y="1"/>
                  <a:pt x="518"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467" name="Google Shape;467;p25"/>
          <p:cNvSpPr/>
          <p:nvPr/>
        </p:nvSpPr>
        <p:spPr>
          <a:xfrm>
            <a:off x="-371171" y="3899240"/>
            <a:ext cx="25140" cy="26039"/>
          </a:xfrm>
          <a:custGeom>
            <a:avLst/>
            <a:gdLst/>
            <a:ahLst/>
            <a:cxnLst/>
            <a:rect l="l" t="t" r="r" b="b"/>
            <a:pathLst>
              <a:path w="1036" h="1073" extrusionOk="0">
                <a:moveTo>
                  <a:pt x="518" y="0"/>
                </a:moveTo>
                <a:cubicBezTo>
                  <a:pt x="222" y="0"/>
                  <a:pt x="1" y="259"/>
                  <a:pt x="1" y="518"/>
                </a:cubicBezTo>
                <a:cubicBezTo>
                  <a:pt x="1" y="813"/>
                  <a:pt x="222" y="1035"/>
                  <a:pt x="518" y="1072"/>
                </a:cubicBezTo>
                <a:cubicBezTo>
                  <a:pt x="814" y="1072"/>
                  <a:pt x="1036" y="813"/>
                  <a:pt x="1036" y="555"/>
                </a:cubicBezTo>
                <a:cubicBezTo>
                  <a:pt x="1036" y="259"/>
                  <a:pt x="814" y="0"/>
                  <a:pt x="518"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2" name="CuadroTexto 51">
            <a:extLst>
              <a:ext uri="{FF2B5EF4-FFF2-40B4-BE49-F238E27FC236}">
                <a16:creationId xmlns:a16="http://schemas.microsoft.com/office/drawing/2014/main" id="{650B47B8-1BF8-4F26-B459-89F5FED16572}"/>
              </a:ext>
            </a:extLst>
          </p:cNvPr>
          <p:cNvSpPr txBox="1"/>
          <p:nvPr/>
        </p:nvSpPr>
        <p:spPr>
          <a:xfrm>
            <a:off x="2726191" y="197561"/>
            <a:ext cx="7152740" cy="461665"/>
          </a:xfrm>
          <a:prstGeom prst="rect">
            <a:avLst/>
          </a:prstGeom>
          <a:noFill/>
        </p:spPr>
        <p:txBody>
          <a:bodyPr wrap="square" rtlCol="0">
            <a:spAutoFit/>
          </a:bodyPr>
          <a:lstStyle/>
          <a:p>
            <a:r>
              <a:rPr lang="es-ES" sz="2400" b="1" dirty="0"/>
              <a:t>4. RUTA PARA LA CONSTRUCCIÓN DE COMPROMISOS  </a:t>
            </a:r>
            <a:endParaRPr lang="es-VE" sz="2400" b="1" dirty="0"/>
          </a:p>
        </p:txBody>
      </p:sp>
      <p:sp>
        <p:nvSpPr>
          <p:cNvPr id="53" name="CuadroTexto 52">
            <a:extLst>
              <a:ext uri="{FF2B5EF4-FFF2-40B4-BE49-F238E27FC236}">
                <a16:creationId xmlns:a16="http://schemas.microsoft.com/office/drawing/2014/main" id="{4AC211E0-9786-43E1-8962-7D47CF66B759}"/>
              </a:ext>
            </a:extLst>
          </p:cNvPr>
          <p:cNvSpPr txBox="1"/>
          <p:nvPr/>
        </p:nvSpPr>
        <p:spPr>
          <a:xfrm>
            <a:off x="3490940" y="887052"/>
            <a:ext cx="8288439" cy="646331"/>
          </a:xfrm>
          <a:prstGeom prst="rect">
            <a:avLst/>
          </a:prstGeom>
          <a:noFill/>
        </p:spPr>
        <p:txBody>
          <a:bodyPr wrap="square" rtlCol="0">
            <a:spAutoFit/>
          </a:bodyPr>
          <a:lstStyle/>
          <a:p>
            <a:pPr algn="ctr"/>
            <a:r>
              <a:rPr lang="es-ES" b="1" dirty="0">
                <a:solidFill>
                  <a:srgbClr val="0070C0"/>
                </a:solidFill>
                <a:latin typeface="Cambria Math" panose="02040503050406030204" pitchFamily="18" charset="0"/>
                <a:ea typeface="Cambria Math" panose="02040503050406030204" pitchFamily="18" charset="0"/>
              </a:rPr>
              <a:t> </a:t>
            </a:r>
            <a:r>
              <a:rPr lang="es-ES" b="1" dirty="0">
                <a:solidFill>
                  <a:schemeClr val="accent1">
                    <a:lumMod val="50000"/>
                  </a:schemeClr>
                </a:solidFill>
                <a:latin typeface="Cambria Math" panose="02040503050406030204" pitchFamily="18" charset="0"/>
                <a:ea typeface="Cambria Math" panose="02040503050406030204" pitchFamily="18" charset="0"/>
              </a:rPr>
              <a:t>SOCIALIZACIÓN Y COORDINACIÓN CON ORGANIZACIONES DE COOPERACIÓN INTERNACIONAL</a:t>
            </a:r>
            <a:endParaRPr lang="es-VE" b="1" dirty="0">
              <a:solidFill>
                <a:schemeClr val="accent1">
                  <a:lumMod val="50000"/>
                </a:schemeClr>
              </a:solidFill>
              <a:latin typeface="Cambria Math" panose="02040503050406030204" pitchFamily="18" charset="0"/>
              <a:ea typeface="Cambria Math" panose="02040503050406030204" pitchFamily="18" charset="0"/>
            </a:endParaRPr>
          </a:p>
        </p:txBody>
      </p:sp>
      <p:pic>
        <p:nvPicPr>
          <p:cNvPr id="54" name="Gráfico 1">
            <a:extLst>
              <a:ext uri="{FF2B5EF4-FFF2-40B4-BE49-F238E27FC236}">
                <a16:creationId xmlns:a16="http://schemas.microsoft.com/office/drawing/2014/main" id="{17F68B48-6D13-47A7-B37F-B6EFD556F989}"/>
              </a:ext>
            </a:extLst>
          </p:cNvPr>
          <p:cNvPicPr/>
          <p:nvPr/>
        </p:nvPicPr>
        <p:blipFill rotWithShape="1">
          <a:blip r:embed="rId3">
            <a:extLst>
              <a:ext uri="{96DAC541-7B7A-43D3-8B79-37D633B846F1}">
                <asvg:svgBlip xmlns:asvg="http://schemas.microsoft.com/office/drawing/2016/SVG/main" r:embed="rId4"/>
              </a:ext>
            </a:extLst>
          </a:blip>
          <a:srcRect l="320" t="-86" r="98692" b="86"/>
          <a:stretch/>
        </p:blipFill>
        <p:spPr bwMode="auto">
          <a:xfrm rot="10800000" flipH="1">
            <a:off x="0" y="6474"/>
            <a:ext cx="254000" cy="6851526"/>
          </a:xfrm>
          <a:prstGeom prst="rect">
            <a:avLst/>
          </a:prstGeom>
          <a:ln>
            <a:noFill/>
          </a:ln>
          <a:extLst>
            <a:ext uri="{53640926-AAD7-44D8-BBD7-CCE9431645EC}">
              <a14:shadowObscured xmlns:a14="http://schemas.microsoft.com/office/drawing/2010/main"/>
            </a:ext>
          </a:extLst>
        </p:spPr>
      </p:pic>
      <p:sp>
        <p:nvSpPr>
          <p:cNvPr id="5" name="Rectángulo 4">
            <a:extLst>
              <a:ext uri="{FF2B5EF4-FFF2-40B4-BE49-F238E27FC236}">
                <a16:creationId xmlns:a16="http://schemas.microsoft.com/office/drawing/2014/main" id="{336D6538-9853-482A-810B-03E1C33AEF73}"/>
              </a:ext>
            </a:extLst>
          </p:cNvPr>
          <p:cNvSpPr/>
          <p:nvPr/>
        </p:nvSpPr>
        <p:spPr>
          <a:xfrm>
            <a:off x="2726191" y="1527532"/>
            <a:ext cx="8704558" cy="1127040"/>
          </a:xfrm>
          <a:prstGeom prst="rect">
            <a:avLst/>
          </a:prstGeom>
        </p:spPr>
        <p:txBody>
          <a:bodyPr wrap="square">
            <a:spAutoFit/>
          </a:bodyPr>
          <a:lstStyle/>
          <a:p>
            <a:pPr algn="just">
              <a:lnSpc>
                <a:spcPct val="107000"/>
              </a:lnSpc>
              <a:spcAft>
                <a:spcPts val="800"/>
              </a:spcAft>
              <a:tabLst>
                <a:tab pos="755650" algn="l"/>
              </a:tabLst>
            </a:pPr>
            <a:r>
              <a:rPr lang="es-MX" sz="1600" b="1" cap="small" dirty="0">
                <a:latin typeface="Cambria Math" panose="02040503050406030204" pitchFamily="18" charset="0"/>
                <a:ea typeface="Cambria Math" panose="02040503050406030204" pitchFamily="18" charset="0"/>
                <a:cs typeface="Times New Roman" panose="02020603050405020304" pitchFamily="18" charset="0"/>
              </a:rPr>
              <a:t>Descripción y objetivo </a:t>
            </a:r>
            <a:r>
              <a:rPr lang="es-MX" sz="1600" dirty="0">
                <a:latin typeface="Cambria Math" panose="02040503050406030204" pitchFamily="18" charset="0"/>
                <a:ea typeface="Cambria Math" panose="02040503050406030204" pitchFamily="18" charset="0"/>
                <a:cs typeface="Times New Roman" panose="02020603050405020304" pitchFamily="18" charset="0"/>
              </a:rPr>
              <a:t>: Riadis realizará un conjunto de socializaciones con organizaciones de cooperación internacional, con el objetivo de socializar el documento final “llamado a la acción”, y además se aprovechará el espacio para coordinar posibles compromisos de cara a la Cumbre Global sobre Discapacidad 2025</a:t>
            </a:r>
            <a:endParaRPr lang="es-VE" sz="1600" dirty="0">
              <a:latin typeface="Cambria Math" panose="02040503050406030204" pitchFamily="18" charset="0"/>
              <a:ea typeface="Cambria Math" panose="02040503050406030204" pitchFamily="18" charset="0"/>
              <a:cs typeface="Times New Roman" panose="02020603050405020304" pitchFamily="18" charset="0"/>
            </a:endParaRPr>
          </a:p>
        </p:txBody>
      </p:sp>
      <p:sp>
        <p:nvSpPr>
          <p:cNvPr id="57" name="Rectángulo 56">
            <a:extLst>
              <a:ext uri="{FF2B5EF4-FFF2-40B4-BE49-F238E27FC236}">
                <a16:creationId xmlns:a16="http://schemas.microsoft.com/office/drawing/2014/main" id="{BE4C18D4-F396-4B6D-AA4B-D7D97529246E}"/>
              </a:ext>
            </a:extLst>
          </p:cNvPr>
          <p:cNvSpPr/>
          <p:nvPr/>
        </p:nvSpPr>
        <p:spPr>
          <a:xfrm>
            <a:off x="3813578" y="2672886"/>
            <a:ext cx="7332981" cy="600101"/>
          </a:xfrm>
          <a:prstGeom prst="rect">
            <a:avLst/>
          </a:prstGeom>
        </p:spPr>
        <p:txBody>
          <a:bodyPr wrap="square">
            <a:spAutoFit/>
          </a:bodyPr>
          <a:lstStyle/>
          <a:p>
            <a:pPr algn="just">
              <a:lnSpc>
                <a:spcPct val="107000"/>
              </a:lnSpc>
              <a:spcAft>
                <a:spcPts val="800"/>
              </a:spcAft>
              <a:tabLst>
                <a:tab pos="755650" algn="l"/>
              </a:tabLst>
            </a:pPr>
            <a:r>
              <a:rPr lang="es-MX" sz="1600" b="1" cap="small" dirty="0">
                <a:latin typeface="Cambria Math" panose="02040503050406030204" pitchFamily="18" charset="0"/>
                <a:ea typeface="Cambria Math" panose="02040503050406030204" pitchFamily="18" charset="0"/>
                <a:cs typeface="Times New Roman" panose="02020603050405020304" pitchFamily="18" charset="0"/>
              </a:rPr>
              <a:t>Actores clave</a:t>
            </a:r>
            <a:r>
              <a:rPr lang="es-MX" sz="1600" dirty="0">
                <a:latin typeface="Cambria Math" panose="02040503050406030204" pitchFamily="18" charset="0"/>
                <a:ea typeface="Cambria Math" panose="02040503050406030204" pitchFamily="18" charset="0"/>
                <a:cs typeface="Times New Roman" panose="02020603050405020304" pitchFamily="18" charset="0"/>
              </a:rPr>
              <a:t>: </a:t>
            </a:r>
            <a:r>
              <a:rPr lang="es-MX" sz="1600" dirty="0" err="1">
                <a:latin typeface="Cambria Math" panose="02040503050406030204" pitchFamily="18" charset="0"/>
                <a:ea typeface="Cambria Math" panose="02040503050406030204" pitchFamily="18" charset="0"/>
                <a:cs typeface="Times New Roman" panose="02020603050405020304" pitchFamily="18" charset="0"/>
              </a:rPr>
              <a:t>Save</a:t>
            </a:r>
            <a:r>
              <a:rPr lang="es-MX" sz="1600" dirty="0">
                <a:latin typeface="Cambria Math" panose="02040503050406030204" pitchFamily="18" charset="0"/>
                <a:ea typeface="Cambria Math" panose="02040503050406030204" pitchFamily="18" charset="0"/>
                <a:cs typeface="Times New Roman" panose="02020603050405020304" pitchFamily="18" charset="0"/>
              </a:rPr>
              <a:t> </a:t>
            </a:r>
            <a:r>
              <a:rPr lang="es-MX" sz="1600" dirty="0" err="1">
                <a:latin typeface="Cambria Math" panose="02040503050406030204" pitchFamily="18" charset="0"/>
                <a:ea typeface="Cambria Math" panose="02040503050406030204" pitchFamily="18" charset="0"/>
                <a:cs typeface="Times New Roman" panose="02020603050405020304" pitchFamily="18" charset="0"/>
              </a:rPr>
              <a:t>the</a:t>
            </a:r>
            <a:r>
              <a:rPr lang="es-MX" sz="1600" dirty="0">
                <a:latin typeface="Cambria Math" panose="02040503050406030204" pitchFamily="18" charset="0"/>
                <a:ea typeface="Cambria Math" panose="02040503050406030204" pitchFamily="18" charset="0"/>
                <a:cs typeface="Times New Roman" panose="02020603050405020304" pitchFamily="18" charset="0"/>
              </a:rPr>
              <a:t> </a:t>
            </a:r>
            <a:r>
              <a:rPr lang="es-MX" sz="1600" dirty="0" err="1">
                <a:latin typeface="Cambria Math" panose="02040503050406030204" pitchFamily="18" charset="0"/>
                <a:ea typeface="Cambria Math" panose="02040503050406030204" pitchFamily="18" charset="0"/>
                <a:cs typeface="Times New Roman" panose="02020603050405020304" pitchFamily="18" charset="0"/>
              </a:rPr>
              <a:t>Children</a:t>
            </a:r>
            <a:r>
              <a:rPr lang="es-MX" sz="1600" dirty="0">
                <a:latin typeface="Cambria Math" panose="02040503050406030204" pitchFamily="18" charset="0"/>
                <a:ea typeface="Cambria Math" panose="02040503050406030204" pitchFamily="18" charset="0"/>
                <a:cs typeface="Times New Roman" panose="02020603050405020304" pitchFamily="18" charset="0"/>
              </a:rPr>
              <a:t>, </a:t>
            </a:r>
            <a:r>
              <a:rPr lang="es-MX" sz="1600" dirty="0" err="1">
                <a:latin typeface="Cambria Math" panose="02040503050406030204" pitchFamily="18" charset="0"/>
                <a:ea typeface="Cambria Math" panose="02040503050406030204" pitchFamily="18" charset="0"/>
                <a:cs typeface="Times New Roman" panose="02020603050405020304" pitchFamily="18" charset="0"/>
              </a:rPr>
              <a:t>Handicap</a:t>
            </a:r>
            <a:r>
              <a:rPr lang="es-MX" sz="1600" dirty="0">
                <a:latin typeface="Cambria Math" panose="02040503050406030204" pitchFamily="18" charset="0"/>
                <a:ea typeface="Cambria Math" panose="02040503050406030204" pitchFamily="18" charset="0"/>
                <a:cs typeface="Times New Roman" panose="02020603050405020304" pitchFamily="18" charset="0"/>
              </a:rPr>
              <a:t> International (</a:t>
            </a:r>
            <a:r>
              <a:rPr lang="es-MX" sz="1600" dirty="0" err="1">
                <a:latin typeface="Cambria Math" panose="02040503050406030204" pitchFamily="18" charset="0"/>
                <a:ea typeface="Cambria Math" panose="02040503050406030204" pitchFamily="18" charset="0"/>
                <a:cs typeface="Times New Roman" panose="02020603050405020304" pitchFamily="18" charset="0"/>
              </a:rPr>
              <a:t>Humanity</a:t>
            </a:r>
            <a:r>
              <a:rPr lang="es-MX" sz="1600" dirty="0">
                <a:latin typeface="Cambria Math" panose="02040503050406030204" pitchFamily="18" charset="0"/>
                <a:ea typeface="Cambria Math" panose="02040503050406030204" pitchFamily="18" charset="0"/>
                <a:cs typeface="Times New Roman" panose="02020603050405020304" pitchFamily="18" charset="0"/>
              </a:rPr>
              <a:t> &amp; </a:t>
            </a:r>
            <a:r>
              <a:rPr lang="es-MX" sz="1600" dirty="0" err="1">
                <a:latin typeface="Cambria Math" panose="02040503050406030204" pitchFamily="18" charset="0"/>
                <a:ea typeface="Cambria Math" panose="02040503050406030204" pitchFamily="18" charset="0"/>
                <a:cs typeface="Times New Roman" panose="02020603050405020304" pitchFamily="18" charset="0"/>
              </a:rPr>
              <a:t>Inclusion</a:t>
            </a:r>
            <a:r>
              <a:rPr lang="es-MX" sz="1600" dirty="0">
                <a:latin typeface="Cambria Math" panose="02040503050406030204" pitchFamily="18" charset="0"/>
                <a:ea typeface="Cambria Math" panose="02040503050406030204" pitchFamily="18" charset="0"/>
                <a:cs typeface="Times New Roman" panose="02020603050405020304" pitchFamily="18" charset="0"/>
              </a:rPr>
              <a:t>) CBM (Christian </a:t>
            </a:r>
            <a:r>
              <a:rPr lang="es-MX" sz="1600" dirty="0" err="1">
                <a:latin typeface="Cambria Math" panose="02040503050406030204" pitchFamily="18" charset="0"/>
                <a:ea typeface="Cambria Math" panose="02040503050406030204" pitchFamily="18" charset="0"/>
                <a:cs typeface="Times New Roman" panose="02020603050405020304" pitchFamily="18" charset="0"/>
              </a:rPr>
              <a:t>Blind</a:t>
            </a:r>
            <a:r>
              <a:rPr lang="es-MX" sz="1600" dirty="0">
                <a:latin typeface="Cambria Math" panose="02040503050406030204" pitchFamily="18" charset="0"/>
                <a:ea typeface="Cambria Math" panose="02040503050406030204" pitchFamily="18" charset="0"/>
                <a:cs typeface="Times New Roman" panose="02020603050405020304" pitchFamily="18" charset="0"/>
              </a:rPr>
              <a:t> </a:t>
            </a:r>
            <a:r>
              <a:rPr lang="es-MX" sz="1600" dirty="0" err="1">
                <a:latin typeface="Cambria Math" panose="02040503050406030204" pitchFamily="18" charset="0"/>
                <a:ea typeface="Cambria Math" panose="02040503050406030204" pitchFamily="18" charset="0"/>
                <a:cs typeface="Times New Roman" panose="02020603050405020304" pitchFamily="18" charset="0"/>
              </a:rPr>
              <a:t>Mission</a:t>
            </a:r>
            <a:r>
              <a:rPr lang="es-MX" sz="1600" dirty="0">
                <a:latin typeface="Cambria Math" panose="02040503050406030204" pitchFamily="18" charset="0"/>
                <a:ea typeface="Cambria Math" panose="02040503050406030204" pitchFamily="18" charset="0"/>
                <a:cs typeface="Times New Roman" panose="02020603050405020304" pitchFamily="18" charset="0"/>
              </a:rPr>
              <a:t>), Cooperación Española (AECID), entre otros.   </a:t>
            </a:r>
            <a:endParaRPr lang="en-US" sz="1600" dirty="0">
              <a:latin typeface="Cambria Math" panose="02040503050406030204" pitchFamily="18" charset="0"/>
              <a:ea typeface="Cambria Math" panose="02040503050406030204" pitchFamily="18" charset="0"/>
              <a:cs typeface="Times New Roman" panose="02020603050405020304" pitchFamily="18" charset="0"/>
            </a:endParaRPr>
          </a:p>
        </p:txBody>
      </p:sp>
      <p:sp>
        <p:nvSpPr>
          <p:cNvPr id="59" name="Rectángulo 58">
            <a:extLst>
              <a:ext uri="{FF2B5EF4-FFF2-40B4-BE49-F238E27FC236}">
                <a16:creationId xmlns:a16="http://schemas.microsoft.com/office/drawing/2014/main" id="{CDAA7FA1-CE4C-4431-94CC-33615D2545C6}"/>
              </a:ext>
            </a:extLst>
          </p:cNvPr>
          <p:cNvSpPr/>
          <p:nvPr/>
        </p:nvSpPr>
        <p:spPr>
          <a:xfrm>
            <a:off x="6302561" y="3327246"/>
            <a:ext cx="4697304" cy="336631"/>
          </a:xfrm>
          <a:prstGeom prst="rect">
            <a:avLst/>
          </a:prstGeom>
        </p:spPr>
        <p:txBody>
          <a:bodyPr wrap="square">
            <a:spAutoFit/>
          </a:bodyPr>
          <a:lstStyle/>
          <a:p>
            <a:pPr algn="just">
              <a:lnSpc>
                <a:spcPct val="107000"/>
              </a:lnSpc>
              <a:spcAft>
                <a:spcPts val="800"/>
              </a:spcAft>
              <a:tabLst>
                <a:tab pos="755650" algn="l"/>
              </a:tabLst>
            </a:pPr>
            <a:r>
              <a:rPr lang="es-MX" sz="1600" b="1" cap="small" dirty="0">
                <a:latin typeface="Cambria Math" panose="02040503050406030204" pitchFamily="18" charset="0"/>
                <a:ea typeface="Cambria Math" panose="02040503050406030204" pitchFamily="18" charset="0"/>
                <a:cs typeface="Times New Roman" panose="02020603050405020304" pitchFamily="18" charset="0"/>
              </a:rPr>
              <a:t>Lapso de tiempo </a:t>
            </a:r>
            <a:r>
              <a:rPr lang="es-MX" sz="1600" dirty="0">
                <a:latin typeface="Cambria Math" panose="02040503050406030204" pitchFamily="18" charset="0"/>
                <a:ea typeface="Cambria Math" panose="02040503050406030204" pitchFamily="18" charset="0"/>
                <a:cs typeface="Times New Roman" panose="02020603050405020304" pitchFamily="18" charset="0"/>
              </a:rPr>
              <a:t>: Del 17 de febrero al 28 de febrero</a:t>
            </a:r>
            <a:endParaRPr lang="en-US" sz="1600" dirty="0">
              <a:latin typeface="Cambria Math" panose="02040503050406030204" pitchFamily="18" charset="0"/>
              <a:ea typeface="Cambria Math" panose="02040503050406030204" pitchFamily="18" charset="0"/>
              <a:cs typeface="Times New Roman" panose="02020603050405020304" pitchFamily="18" charset="0"/>
            </a:endParaRPr>
          </a:p>
        </p:txBody>
      </p:sp>
      <p:sp>
        <p:nvSpPr>
          <p:cNvPr id="23" name="Google Shape;1022;p42">
            <a:extLst>
              <a:ext uri="{FF2B5EF4-FFF2-40B4-BE49-F238E27FC236}">
                <a16:creationId xmlns:a16="http://schemas.microsoft.com/office/drawing/2014/main" id="{166A2945-7142-4BA4-97A9-F0300D735D88}"/>
              </a:ext>
            </a:extLst>
          </p:cNvPr>
          <p:cNvSpPr/>
          <p:nvPr/>
        </p:nvSpPr>
        <p:spPr>
          <a:xfrm>
            <a:off x="2443470" y="887052"/>
            <a:ext cx="1339501" cy="362619"/>
          </a:xfrm>
          <a:custGeom>
            <a:avLst/>
            <a:gdLst/>
            <a:ahLst/>
            <a:cxnLst/>
            <a:rect l="l" t="t" r="r" b="b"/>
            <a:pathLst>
              <a:path w="2050" h="776" extrusionOk="0">
                <a:moveTo>
                  <a:pt x="1786" y="356"/>
                </a:moveTo>
                <a:lnTo>
                  <a:pt x="2026" y="66"/>
                </a:lnTo>
                <a:lnTo>
                  <a:pt x="2026" y="66"/>
                </a:lnTo>
                <a:cubicBezTo>
                  <a:pt x="2048" y="40"/>
                  <a:pt x="2028" y="0"/>
                  <a:pt x="1994" y="0"/>
                </a:cubicBezTo>
                <a:lnTo>
                  <a:pt x="330" y="0"/>
                </a:lnTo>
                <a:lnTo>
                  <a:pt x="330" y="0"/>
                </a:lnTo>
                <a:cubicBezTo>
                  <a:pt x="319" y="0"/>
                  <a:pt x="307" y="5"/>
                  <a:pt x="299" y="14"/>
                </a:cubicBezTo>
                <a:lnTo>
                  <a:pt x="13" y="356"/>
                </a:lnTo>
                <a:lnTo>
                  <a:pt x="13" y="356"/>
                </a:lnTo>
                <a:cubicBezTo>
                  <a:pt x="0" y="371"/>
                  <a:pt x="0" y="393"/>
                  <a:pt x="12" y="408"/>
                </a:cubicBezTo>
                <a:lnTo>
                  <a:pt x="299" y="759"/>
                </a:lnTo>
                <a:lnTo>
                  <a:pt x="299" y="759"/>
                </a:lnTo>
                <a:cubicBezTo>
                  <a:pt x="307" y="769"/>
                  <a:pt x="319" y="775"/>
                  <a:pt x="331" y="775"/>
                </a:cubicBezTo>
                <a:lnTo>
                  <a:pt x="1996" y="775"/>
                </a:lnTo>
                <a:lnTo>
                  <a:pt x="1996" y="775"/>
                </a:lnTo>
                <a:cubicBezTo>
                  <a:pt x="2030" y="775"/>
                  <a:pt x="2049" y="735"/>
                  <a:pt x="2027" y="708"/>
                </a:cubicBezTo>
                <a:lnTo>
                  <a:pt x="1786" y="408"/>
                </a:lnTo>
                <a:lnTo>
                  <a:pt x="1786" y="408"/>
                </a:lnTo>
                <a:cubicBezTo>
                  <a:pt x="1774" y="392"/>
                  <a:pt x="1774" y="371"/>
                  <a:pt x="1786" y="356"/>
                </a:cubicBezTo>
              </a:path>
            </a:pathLst>
          </a:custGeom>
          <a:solidFill>
            <a:srgbClr val="00B0F0"/>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r>
              <a:rPr lang="es-VE" sz="1700" b="1" dirty="0">
                <a:solidFill>
                  <a:schemeClr val="lt1"/>
                </a:solidFill>
                <a:latin typeface="Fira Sans Extra Condensed Medium"/>
                <a:ea typeface="Fira Sans Extra Condensed Medium"/>
                <a:cs typeface="Fira Sans Extra Condensed Medium"/>
                <a:sym typeface="Fira Sans Extra Condensed Medium"/>
              </a:rPr>
              <a:t>P</a:t>
            </a:r>
            <a:r>
              <a:rPr lang="en" sz="1700" b="1" dirty="0">
                <a:solidFill>
                  <a:schemeClr val="lt1"/>
                </a:solidFill>
                <a:latin typeface="Fira Sans Extra Condensed Medium"/>
                <a:ea typeface="Fira Sans Extra Condensed Medium"/>
                <a:cs typeface="Fira Sans Extra Condensed Medium"/>
                <a:sym typeface="Fira Sans Extra Condensed Medium"/>
              </a:rPr>
              <a:t>aso 5 </a:t>
            </a:r>
            <a:endParaRPr sz="1700" b="1" dirty="0">
              <a:solidFill>
                <a:schemeClr val="lt1"/>
              </a:solidFill>
              <a:latin typeface="Fira Sans Extra Condensed Medium"/>
              <a:ea typeface="Fira Sans Extra Condensed Medium"/>
              <a:cs typeface="Fira Sans Extra Condensed Medium"/>
              <a:sym typeface="Fira Sans Extra Condensed Medium"/>
            </a:endParaRPr>
          </a:p>
        </p:txBody>
      </p:sp>
      <p:grpSp>
        <p:nvGrpSpPr>
          <p:cNvPr id="35" name="Google Shape;452;p25">
            <a:extLst>
              <a:ext uri="{FF2B5EF4-FFF2-40B4-BE49-F238E27FC236}">
                <a16:creationId xmlns:a16="http://schemas.microsoft.com/office/drawing/2014/main" id="{4EC894BC-250D-4340-9FC5-D3F7072F8565}"/>
              </a:ext>
            </a:extLst>
          </p:cNvPr>
          <p:cNvGrpSpPr/>
          <p:nvPr/>
        </p:nvGrpSpPr>
        <p:grpSpPr>
          <a:xfrm>
            <a:off x="4713117" y="5180596"/>
            <a:ext cx="500788" cy="499571"/>
            <a:chOff x="-42796875" y="2680675"/>
            <a:chExt cx="319000" cy="318225"/>
          </a:xfrm>
        </p:grpSpPr>
        <p:sp>
          <p:nvSpPr>
            <p:cNvPr id="36" name="Google Shape;453;p25">
              <a:extLst>
                <a:ext uri="{FF2B5EF4-FFF2-40B4-BE49-F238E27FC236}">
                  <a16:creationId xmlns:a16="http://schemas.microsoft.com/office/drawing/2014/main" id="{CA8BE109-56DF-47B0-9704-5EE7AF6A8D4F}"/>
                </a:ext>
              </a:extLst>
            </p:cNvPr>
            <p:cNvSpPr/>
            <p:nvPr/>
          </p:nvSpPr>
          <p:spPr>
            <a:xfrm>
              <a:off x="-42671650" y="2853950"/>
              <a:ext cx="70125" cy="21275"/>
            </a:xfrm>
            <a:custGeom>
              <a:avLst/>
              <a:gdLst/>
              <a:ahLst/>
              <a:cxnLst/>
              <a:rect l="l" t="t" r="r" b="b"/>
              <a:pathLst>
                <a:path w="2805" h="851" extrusionOk="0">
                  <a:moveTo>
                    <a:pt x="442" y="0"/>
                  </a:moveTo>
                  <a:cubicBezTo>
                    <a:pt x="190" y="0"/>
                    <a:pt x="1" y="221"/>
                    <a:pt x="1" y="410"/>
                  </a:cubicBezTo>
                  <a:cubicBezTo>
                    <a:pt x="1" y="630"/>
                    <a:pt x="190" y="851"/>
                    <a:pt x="442" y="851"/>
                  </a:cubicBezTo>
                  <a:lnTo>
                    <a:pt x="2364" y="851"/>
                  </a:lnTo>
                  <a:cubicBezTo>
                    <a:pt x="2616" y="851"/>
                    <a:pt x="2773" y="630"/>
                    <a:pt x="2773" y="410"/>
                  </a:cubicBezTo>
                  <a:cubicBezTo>
                    <a:pt x="2805" y="221"/>
                    <a:pt x="2584" y="0"/>
                    <a:pt x="2364"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37" name="Google Shape;454;p25">
              <a:extLst>
                <a:ext uri="{FF2B5EF4-FFF2-40B4-BE49-F238E27FC236}">
                  <a16:creationId xmlns:a16="http://schemas.microsoft.com/office/drawing/2014/main" id="{E3C4B429-C313-475C-B529-3C3070EDFECD}"/>
                </a:ext>
              </a:extLst>
            </p:cNvPr>
            <p:cNvSpPr/>
            <p:nvPr/>
          </p:nvSpPr>
          <p:spPr>
            <a:xfrm>
              <a:off x="-42671650" y="2895675"/>
              <a:ext cx="70125" cy="20525"/>
            </a:xfrm>
            <a:custGeom>
              <a:avLst/>
              <a:gdLst/>
              <a:ahLst/>
              <a:cxnLst/>
              <a:rect l="l" t="t" r="r" b="b"/>
              <a:pathLst>
                <a:path w="2805" h="821" extrusionOk="0">
                  <a:moveTo>
                    <a:pt x="442" y="1"/>
                  </a:moveTo>
                  <a:cubicBezTo>
                    <a:pt x="190" y="1"/>
                    <a:pt x="1" y="190"/>
                    <a:pt x="1" y="442"/>
                  </a:cubicBezTo>
                  <a:cubicBezTo>
                    <a:pt x="1" y="663"/>
                    <a:pt x="190" y="820"/>
                    <a:pt x="442" y="820"/>
                  </a:cubicBezTo>
                  <a:lnTo>
                    <a:pt x="2364" y="820"/>
                  </a:lnTo>
                  <a:cubicBezTo>
                    <a:pt x="2616" y="820"/>
                    <a:pt x="2773" y="631"/>
                    <a:pt x="2773" y="442"/>
                  </a:cubicBezTo>
                  <a:cubicBezTo>
                    <a:pt x="2805" y="190"/>
                    <a:pt x="2584" y="1"/>
                    <a:pt x="2364" y="1"/>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38" name="Google Shape;455;p25">
              <a:extLst>
                <a:ext uri="{FF2B5EF4-FFF2-40B4-BE49-F238E27FC236}">
                  <a16:creationId xmlns:a16="http://schemas.microsoft.com/office/drawing/2014/main" id="{B1877E0B-2C96-4F41-8E3E-4D891702C604}"/>
                </a:ext>
              </a:extLst>
            </p:cNvPr>
            <p:cNvSpPr/>
            <p:nvPr/>
          </p:nvSpPr>
          <p:spPr>
            <a:xfrm>
              <a:off x="-42796875" y="2680675"/>
              <a:ext cx="319000" cy="318225"/>
            </a:xfrm>
            <a:custGeom>
              <a:avLst/>
              <a:gdLst/>
              <a:ahLst/>
              <a:cxnLst/>
              <a:rect l="l" t="t" r="r" b="b"/>
              <a:pathLst>
                <a:path w="12760" h="12729" extrusionOk="0">
                  <a:moveTo>
                    <a:pt x="9011" y="882"/>
                  </a:moveTo>
                  <a:cubicBezTo>
                    <a:pt x="9168" y="882"/>
                    <a:pt x="9357" y="914"/>
                    <a:pt x="9483" y="945"/>
                  </a:cubicBezTo>
                  <a:cubicBezTo>
                    <a:pt x="9799" y="1071"/>
                    <a:pt x="10051" y="1355"/>
                    <a:pt x="10177" y="1701"/>
                  </a:cubicBezTo>
                  <a:lnTo>
                    <a:pt x="2615" y="1701"/>
                  </a:lnTo>
                  <a:cubicBezTo>
                    <a:pt x="2804" y="1229"/>
                    <a:pt x="3245" y="882"/>
                    <a:pt x="3781" y="882"/>
                  </a:cubicBezTo>
                  <a:close/>
                  <a:moveTo>
                    <a:pt x="1733" y="3623"/>
                  </a:moveTo>
                  <a:lnTo>
                    <a:pt x="1733" y="5293"/>
                  </a:lnTo>
                  <a:lnTo>
                    <a:pt x="914" y="5293"/>
                  </a:lnTo>
                  <a:lnTo>
                    <a:pt x="914" y="3623"/>
                  </a:lnTo>
                  <a:close/>
                  <a:moveTo>
                    <a:pt x="11941" y="3623"/>
                  </a:moveTo>
                  <a:lnTo>
                    <a:pt x="11941" y="5293"/>
                  </a:lnTo>
                  <a:lnTo>
                    <a:pt x="11122" y="5293"/>
                  </a:lnTo>
                  <a:lnTo>
                    <a:pt x="11122" y="3623"/>
                  </a:lnTo>
                  <a:close/>
                  <a:moveTo>
                    <a:pt x="10240" y="2521"/>
                  </a:moveTo>
                  <a:lnTo>
                    <a:pt x="10240" y="5316"/>
                  </a:lnTo>
                  <a:lnTo>
                    <a:pt x="10240" y="5316"/>
                  </a:lnTo>
                  <a:cubicBezTo>
                    <a:pt x="10144" y="5293"/>
                    <a:pt x="10003" y="5293"/>
                    <a:pt x="9862" y="5293"/>
                  </a:cubicBezTo>
                  <a:lnTo>
                    <a:pt x="6932" y="5293"/>
                  </a:lnTo>
                  <a:lnTo>
                    <a:pt x="6932" y="2521"/>
                  </a:lnTo>
                  <a:close/>
                  <a:moveTo>
                    <a:pt x="6144" y="2521"/>
                  </a:moveTo>
                  <a:lnTo>
                    <a:pt x="6144" y="5293"/>
                  </a:lnTo>
                  <a:lnTo>
                    <a:pt x="2962" y="5293"/>
                  </a:lnTo>
                  <a:cubicBezTo>
                    <a:pt x="2804" y="5293"/>
                    <a:pt x="2678" y="5293"/>
                    <a:pt x="2552" y="5324"/>
                  </a:cubicBezTo>
                  <a:lnTo>
                    <a:pt x="2552" y="2521"/>
                  </a:lnTo>
                  <a:close/>
                  <a:moveTo>
                    <a:pt x="9893" y="6207"/>
                  </a:moveTo>
                  <a:cubicBezTo>
                    <a:pt x="10555" y="6207"/>
                    <a:pt x="11122" y="6742"/>
                    <a:pt x="11122" y="7404"/>
                  </a:cubicBezTo>
                  <a:lnTo>
                    <a:pt x="11122" y="9861"/>
                  </a:lnTo>
                  <a:cubicBezTo>
                    <a:pt x="11122" y="10019"/>
                    <a:pt x="11027" y="10145"/>
                    <a:pt x="10933" y="10208"/>
                  </a:cubicBezTo>
                  <a:cubicBezTo>
                    <a:pt x="10838" y="10239"/>
                    <a:pt x="10775" y="10302"/>
                    <a:pt x="10681" y="10302"/>
                  </a:cubicBezTo>
                  <a:lnTo>
                    <a:pt x="2143" y="10302"/>
                  </a:lnTo>
                  <a:cubicBezTo>
                    <a:pt x="1922" y="10302"/>
                    <a:pt x="1796" y="10176"/>
                    <a:pt x="1733" y="10019"/>
                  </a:cubicBezTo>
                  <a:cubicBezTo>
                    <a:pt x="1702" y="9924"/>
                    <a:pt x="1733" y="10050"/>
                    <a:pt x="1733" y="8254"/>
                  </a:cubicBezTo>
                  <a:lnTo>
                    <a:pt x="1733" y="7404"/>
                  </a:lnTo>
                  <a:cubicBezTo>
                    <a:pt x="1733" y="6994"/>
                    <a:pt x="1922" y="6616"/>
                    <a:pt x="2300" y="6396"/>
                  </a:cubicBezTo>
                  <a:cubicBezTo>
                    <a:pt x="2489" y="6270"/>
                    <a:pt x="2710" y="6207"/>
                    <a:pt x="2993" y="6207"/>
                  </a:cubicBezTo>
                  <a:close/>
                  <a:moveTo>
                    <a:pt x="3403" y="11090"/>
                  </a:moveTo>
                  <a:lnTo>
                    <a:pt x="3403" y="11909"/>
                  </a:lnTo>
                  <a:lnTo>
                    <a:pt x="2552" y="11909"/>
                  </a:lnTo>
                  <a:lnTo>
                    <a:pt x="2552" y="11090"/>
                  </a:lnTo>
                  <a:close/>
                  <a:moveTo>
                    <a:pt x="10271" y="11090"/>
                  </a:moveTo>
                  <a:lnTo>
                    <a:pt x="10271" y="11909"/>
                  </a:lnTo>
                  <a:lnTo>
                    <a:pt x="9452" y="11909"/>
                  </a:lnTo>
                  <a:lnTo>
                    <a:pt x="9452" y="11090"/>
                  </a:lnTo>
                  <a:close/>
                  <a:moveTo>
                    <a:pt x="3750" y="0"/>
                  </a:moveTo>
                  <a:cubicBezTo>
                    <a:pt x="2615" y="0"/>
                    <a:pt x="1670" y="945"/>
                    <a:pt x="1670" y="2079"/>
                  </a:cubicBezTo>
                  <a:lnTo>
                    <a:pt x="1670" y="2804"/>
                  </a:lnTo>
                  <a:lnTo>
                    <a:pt x="442" y="2804"/>
                  </a:lnTo>
                  <a:cubicBezTo>
                    <a:pt x="190" y="2804"/>
                    <a:pt x="0" y="2993"/>
                    <a:pt x="0" y="3214"/>
                  </a:cubicBezTo>
                  <a:lnTo>
                    <a:pt x="0" y="5671"/>
                  </a:lnTo>
                  <a:cubicBezTo>
                    <a:pt x="0" y="5923"/>
                    <a:pt x="190" y="6112"/>
                    <a:pt x="442" y="6112"/>
                  </a:cubicBezTo>
                  <a:lnTo>
                    <a:pt x="1261" y="6112"/>
                  </a:lnTo>
                  <a:cubicBezTo>
                    <a:pt x="977" y="6459"/>
                    <a:pt x="820" y="6900"/>
                    <a:pt x="820" y="7341"/>
                  </a:cubicBezTo>
                  <a:lnTo>
                    <a:pt x="820" y="9830"/>
                  </a:lnTo>
                  <a:cubicBezTo>
                    <a:pt x="820" y="10365"/>
                    <a:pt x="1198" y="10806"/>
                    <a:pt x="1670" y="10995"/>
                  </a:cubicBezTo>
                  <a:lnTo>
                    <a:pt x="1670" y="12287"/>
                  </a:lnTo>
                  <a:cubicBezTo>
                    <a:pt x="1670" y="12539"/>
                    <a:pt x="1859" y="12728"/>
                    <a:pt x="2048" y="12728"/>
                  </a:cubicBezTo>
                  <a:lnTo>
                    <a:pt x="3718" y="12728"/>
                  </a:lnTo>
                  <a:cubicBezTo>
                    <a:pt x="3939" y="12728"/>
                    <a:pt x="4096" y="12539"/>
                    <a:pt x="4096" y="12287"/>
                  </a:cubicBezTo>
                  <a:lnTo>
                    <a:pt x="4096" y="11090"/>
                  </a:lnTo>
                  <a:lnTo>
                    <a:pt x="8507" y="11090"/>
                  </a:lnTo>
                  <a:lnTo>
                    <a:pt x="8507" y="12287"/>
                  </a:lnTo>
                  <a:cubicBezTo>
                    <a:pt x="8507" y="12539"/>
                    <a:pt x="8696" y="12728"/>
                    <a:pt x="8916" y="12728"/>
                  </a:cubicBezTo>
                  <a:lnTo>
                    <a:pt x="10555" y="12728"/>
                  </a:lnTo>
                  <a:cubicBezTo>
                    <a:pt x="10807" y="12728"/>
                    <a:pt x="10964" y="12539"/>
                    <a:pt x="10964" y="12287"/>
                  </a:cubicBezTo>
                  <a:lnTo>
                    <a:pt x="10964" y="10995"/>
                  </a:lnTo>
                  <a:cubicBezTo>
                    <a:pt x="11468" y="10838"/>
                    <a:pt x="11783" y="10365"/>
                    <a:pt x="11783" y="9830"/>
                  </a:cubicBezTo>
                  <a:lnTo>
                    <a:pt x="11783" y="7341"/>
                  </a:lnTo>
                  <a:cubicBezTo>
                    <a:pt x="11783" y="6868"/>
                    <a:pt x="11626" y="6427"/>
                    <a:pt x="11374" y="6112"/>
                  </a:cubicBezTo>
                  <a:lnTo>
                    <a:pt x="12224" y="6112"/>
                  </a:lnTo>
                  <a:cubicBezTo>
                    <a:pt x="12445" y="6112"/>
                    <a:pt x="12602" y="5923"/>
                    <a:pt x="12602" y="5671"/>
                  </a:cubicBezTo>
                  <a:lnTo>
                    <a:pt x="12602" y="3214"/>
                  </a:lnTo>
                  <a:cubicBezTo>
                    <a:pt x="12760" y="2993"/>
                    <a:pt x="12571" y="2804"/>
                    <a:pt x="12319" y="2804"/>
                  </a:cubicBezTo>
                  <a:lnTo>
                    <a:pt x="11059" y="2804"/>
                  </a:lnTo>
                  <a:lnTo>
                    <a:pt x="11059" y="2079"/>
                  </a:lnTo>
                  <a:cubicBezTo>
                    <a:pt x="11059" y="945"/>
                    <a:pt x="10145" y="0"/>
                    <a:pt x="8979"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39" name="Google Shape;456;p25">
              <a:extLst>
                <a:ext uri="{FF2B5EF4-FFF2-40B4-BE49-F238E27FC236}">
                  <a16:creationId xmlns:a16="http://schemas.microsoft.com/office/drawing/2014/main" id="{ADCF72CF-1B58-4388-B7E3-38BBBA62583D}"/>
                </a:ext>
              </a:extLst>
            </p:cNvPr>
            <p:cNvSpPr/>
            <p:nvPr/>
          </p:nvSpPr>
          <p:spPr>
            <a:xfrm>
              <a:off x="-42753550" y="2854500"/>
              <a:ext cx="63825" cy="61700"/>
            </a:xfrm>
            <a:custGeom>
              <a:avLst/>
              <a:gdLst/>
              <a:ahLst/>
              <a:cxnLst/>
              <a:rect l="l" t="t" r="r" b="b"/>
              <a:pathLst>
                <a:path w="2553" h="2468" extrusionOk="0">
                  <a:moveTo>
                    <a:pt x="1263" y="829"/>
                  </a:moveTo>
                  <a:cubicBezTo>
                    <a:pt x="1435" y="829"/>
                    <a:pt x="1565" y="949"/>
                    <a:pt x="1639" y="1144"/>
                  </a:cubicBezTo>
                  <a:cubicBezTo>
                    <a:pt x="1718" y="1410"/>
                    <a:pt x="1483" y="1676"/>
                    <a:pt x="1218" y="1676"/>
                  </a:cubicBezTo>
                  <a:cubicBezTo>
                    <a:pt x="1170" y="1676"/>
                    <a:pt x="1120" y="1668"/>
                    <a:pt x="1071" y="1648"/>
                  </a:cubicBezTo>
                  <a:cubicBezTo>
                    <a:pt x="945" y="1616"/>
                    <a:pt x="882" y="1490"/>
                    <a:pt x="851" y="1364"/>
                  </a:cubicBezTo>
                  <a:cubicBezTo>
                    <a:pt x="756" y="1144"/>
                    <a:pt x="914" y="892"/>
                    <a:pt x="1103" y="860"/>
                  </a:cubicBezTo>
                  <a:cubicBezTo>
                    <a:pt x="1160" y="839"/>
                    <a:pt x="1213" y="829"/>
                    <a:pt x="1263" y="829"/>
                  </a:cubicBezTo>
                  <a:close/>
                  <a:moveTo>
                    <a:pt x="1234" y="0"/>
                  </a:moveTo>
                  <a:cubicBezTo>
                    <a:pt x="841" y="0"/>
                    <a:pt x="443" y="194"/>
                    <a:pt x="189" y="545"/>
                  </a:cubicBezTo>
                  <a:cubicBezTo>
                    <a:pt x="95" y="734"/>
                    <a:pt x="0" y="986"/>
                    <a:pt x="0" y="1238"/>
                  </a:cubicBezTo>
                  <a:cubicBezTo>
                    <a:pt x="0" y="1932"/>
                    <a:pt x="567" y="2467"/>
                    <a:pt x="1229" y="2467"/>
                  </a:cubicBezTo>
                  <a:cubicBezTo>
                    <a:pt x="1765" y="2467"/>
                    <a:pt x="2237" y="2121"/>
                    <a:pt x="2395" y="1616"/>
                  </a:cubicBezTo>
                  <a:cubicBezTo>
                    <a:pt x="2552" y="1081"/>
                    <a:pt x="2363" y="514"/>
                    <a:pt x="1922" y="230"/>
                  </a:cubicBezTo>
                  <a:cubicBezTo>
                    <a:pt x="1718" y="74"/>
                    <a:pt x="1477" y="0"/>
                    <a:pt x="1234"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40" name="Google Shape;457;p25">
              <a:extLst>
                <a:ext uri="{FF2B5EF4-FFF2-40B4-BE49-F238E27FC236}">
                  <a16:creationId xmlns:a16="http://schemas.microsoft.com/office/drawing/2014/main" id="{65E874C2-57F1-45FC-9A64-55B885E4A8BA}"/>
                </a:ext>
              </a:extLst>
            </p:cNvPr>
            <p:cNvSpPr/>
            <p:nvPr/>
          </p:nvSpPr>
          <p:spPr>
            <a:xfrm>
              <a:off x="-42581850" y="2853950"/>
              <a:ext cx="63025" cy="61475"/>
            </a:xfrm>
            <a:custGeom>
              <a:avLst/>
              <a:gdLst/>
              <a:ahLst/>
              <a:cxnLst/>
              <a:rect l="l" t="t" r="r" b="b"/>
              <a:pathLst>
                <a:path w="2521" h="2459" extrusionOk="0">
                  <a:moveTo>
                    <a:pt x="1269" y="860"/>
                  </a:moveTo>
                  <a:cubicBezTo>
                    <a:pt x="1493" y="860"/>
                    <a:pt x="1670" y="1049"/>
                    <a:pt x="1670" y="1260"/>
                  </a:cubicBezTo>
                  <a:cubicBezTo>
                    <a:pt x="1670" y="1481"/>
                    <a:pt x="1576" y="1638"/>
                    <a:pt x="1355" y="1670"/>
                  </a:cubicBezTo>
                  <a:cubicBezTo>
                    <a:pt x="1311" y="1683"/>
                    <a:pt x="1268" y="1689"/>
                    <a:pt x="1227" y="1689"/>
                  </a:cubicBezTo>
                  <a:cubicBezTo>
                    <a:pt x="1063" y="1689"/>
                    <a:pt x="927" y="1588"/>
                    <a:pt x="851" y="1386"/>
                  </a:cubicBezTo>
                  <a:cubicBezTo>
                    <a:pt x="788" y="1166"/>
                    <a:pt x="882" y="945"/>
                    <a:pt x="1135" y="882"/>
                  </a:cubicBezTo>
                  <a:cubicBezTo>
                    <a:pt x="1180" y="867"/>
                    <a:pt x="1225" y="860"/>
                    <a:pt x="1269" y="860"/>
                  </a:cubicBezTo>
                  <a:close/>
                  <a:moveTo>
                    <a:pt x="1261" y="0"/>
                  </a:moveTo>
                  <a:cubicBezTo>
                    <a:pt x="567" y="0"/>
                    <a:pt x="0" y="567"/>
                    <a:pt x="32" y="1229"/>
                  </a:cubicBezTo>
                  <a:cubicBezTo>
                    <a:pt x="32" y="1874"/>
                    <a:pt x="541" y="2459"/>
                    <a:pt x="1208" y="2459"/>
                  </a:cubicBezTo>
                  <a:cubicBezTo>
                    <a:pt x="1226" y="2459"/>
                    <a:pt x="1243" y="2458"/>
                    <a:pt x="1261" y="2458"/>
                  </a:cubicBezTo>
                  <a:cubicBezTo>
                    <a:pt x="1922" y="2458"/>
                    <a:pt x="2521" y="1891"/>
                    <a:pt x="2458" y="1229"/>
                  </a:cubicBezTo>
                  <a:cubicBezTo>
                    <a:pt x="2521" y="567"/>
                    <a:pt x="1954" y="0"/>
                    <a:pt x="1261"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grpSp>
      <p:sp>
        <p:nvSpPr>
          <p:cNvPr id="41" name="CuadroTexto 40">
            <a:extLst>
              <a:ext uri="{FF2B5EF4-FFF2-40B4-BE49-F238E27FC236}">
                <a16:creationId xmlns:a16="http://schemas.microsoft.com/office/drawing/2014/main" id="{5355DB0D-699F-417F-AA56-05DB9E6F2C29}"/>
              </a:ext>
            </a:extLst>
          </p:cNvPr>
          <p:cNvSpPr txBox="1"/>
          <p:nvPr/>
        </p:nvSpPr>
        <p:spPr>
          <a:xfrm>
            <a:off x="3474162" y="3726222"/>
            <a:ext cx="8288439" cy="369332"/>
          </a:xfrm>
          <a:prstGeom prst="rect">
            <a:avLst/>
          </a:prstGeom>
          <a:noFill/>
        </p:spPr>
        <p:txBody>
          <a:bodyPr wrap="square" rtlCol="0">
            <a:spAutoFit/>
          </a:bodyPr>
          <a:lstStyle/>
          <a:p>
            <a:pPr algn="ctr"/>
            <a:r>
              <a:rPr lang="es-ES" b="1" dirty="0">
                <a:solidFill>
                  <a:srgbClr val="0070C0"/>
                </a:solidFill>
                <a:latin typeface="Cambria Math" panose="02040503050406030204" pitchFamily="18" charset="0"/>
                <a:ea typeface="Cambria Math" panose="02040503050406030204" pitchFamily="18" charset="0"/>
              </a:rPr>
              <a:t> </a:t>
            </a:r>
            <a:r>
              <a:rPr lang="es-ES" b="1" dirty="0">
                <a:solidFill>
                  <a:schemeClr val="accent1">
                    <a:lumMod val="50000"/>
                  </a:schemeClr>
                </a:solidFill>
                <a:latin typeface="Cambria Math" panose="02040503050406030204" pitchFamily="18" charset="0"/>
                <a:ea typeface="Cambria Math" panose="02040503050406030204" pitchFamily="18" charset="0"/>
              </a:rPr>
              <a:t>SOCIALIZACIÓN Y COORDINACIÓN CON INSTITUCIONES ACADÉMICAS</a:t>
            </a:r>
            <a:endParaRPr lang="es-VE" b="1" dirty="0">
              <a:solidFill>
                <a:schemeClr val="accent1">
                  <a:lumMod val="50000"/>
                </a:schemeClr>
              </a:solidFill>
              <a:latin typeface="Cambria Math" panose="02040503050406030204" pitchFamily="18" charset="0"/>
              <a:ea typeface="Cambria Math" panose="02040503050406030204" pitchFamily="18" charset="0"/>
            </a:endParaRPr>
          </a:p>
        </p:txBody>
      </p:sp>
      <p:sp>
        <p:nvSpPr>
          <p:cNvPr id="42" name="Rectángulo 41">
            <a:extLst>
              <a:ext uri="{FF2B5EF4-FFF2-40B4-BE49-F238E27FC236}">
                <a16:creationId xmlns:a16="http://schemas.microsoft.com/office/drawing/2014/main" id="{F764B249-E71D-4F3A-94B2-336427804591}"/>
              </a:ext>
            </a:extLst>
          </p:cNvPr>
          <p:cNvSpPr/>
          <p:nvPr/>
        </p:nvSpPr>
        <p:spPr>
          <a:xfrm>
            <a:off x="2627689" y="4215122"/>
            <a:ext cx="9014969" cy="1325812"/>
          </a:xfrm>
          <a:prstGeom prst="rect">
            <a:avLst/>
          </a:prstGeom>
        </p:spPr>
        <p:txBody>
          <a:bodyPr wrap="square">
            <a:spAutoFit/>
          </a:bodyPr>
          <a:lstStyle/>
          <a:p>
            <a:pPr algn="just">
              <a:lnSpc>
                <a:spcPct val="107000"/>
              </a:lnSpc>
              <a:spcAft>
                <a:spcPts val="800"/>
              </a:spcAft>
              <a:tabLst>
                <a:tab pos="755650" algn="l"/>
              </a:tabLst>
            </a:pPr>
            <a:r>
              <a:rPr lang="es-MX" sz="1600" b="1" cap="small" dirty="0">
                <a:latin typeface="Cambria Math" panose="02040503050406030204" pitchFamily="18" charset="0"/>
                <a:ea typeface="Cambria Math" panose="02040503050406030204" pitchFamily="18" charset="0"/>
                <a:cs typeface="Times New Roman" panose="02020603050405020304" pitchFamily="18" charset="0"/>
              </a:rPr>
              <a:t>Descripción y objetivo </a:t>
            </a:r>
            <a:r>
              <a:rPr lang="es-MX" sz="1600" dirty="0">
                <a:latin typeface="Cambria Math" panose="02040503050406030204" pitchFamily="18" charset="0"/>
                <a:ea typeface="Cambria Math" panose="02040503050406030204" pitchFamily="18" charset="0"/>
                <a:cs typeface="Times New Roman" panose="02020603050405020304" pitchFamily="18" charset="0"/>
              </a:rPr>
              <a:t>: </a:t>
            </a:r>
            <a:r>
              <a:rPr lang="es-MX" sz="1500" dirty="0">
                <a:latin typeface="Cambria Math" panose="02040503050406030204" pitchFamily="18" charset="0"/>
                <a:ea typeface="Cambria Math" panose="02040503050406030204" pitchFamily="18" charset="0"/>
                <a:cs typeface="Times New Roman" panose="02020603050405020304" pitchFamily="18" charset="0"/>
              </a:rPr>
              <a:t>RIADIS llevará a cabo una serie de socializaciones con instituciones académicas de la región. El objetivo principal es dar a conocer el documento final “Llamado a la Acción” y, al mismo tiempo, coordinar posibles compromisos de cara a la Cumbre Global sobre Discapacidad 2025. Estas reuniones buscan fomentar la participación activa de las universidades y centros de investigación en la promoción de iniciativas inclusivas y sostenibles.</a:t>
            </a:r>
            <a:endParaRPr lang="es-VE" sz="1500" dirty="0">
              <a:latin typeface="Cambria Math" panose="02040503050406030204" pitchFamily="18" charset="0"/>
              <a:ea typeface="Cambria Math" panose="02040503050406030204" pitchFamily="18" charset="0"/>
              <a:cs typeface="Times New Roman" panose="02020603050405020304" pitchFamily="18" charset="0"/>
            </a:endParaRPr>
          </a:p>
        </p:txBody>
      </p:sp>
      <p:sp>
        <p:nvSpPr>
          <p:cNvPr id="43" name="Rectángulo 42">
            <a:extLst>
              <a:ext uri="{FF2B5EF4-FFF2-40B4-BE49-F238E27FC236}">
                <a16:creationId xmlns:a16="http://schemas.microsoft.com/office/drawing/2014/main" id="{711D8202-1660-44D8-ACB2-34B32E6DFA99}"/>
              </a:ext>
            </a:extLst>
          </p:cNvPr>
          <p:cNvSpPr/>
          <p:nvPr/>
        </p:nvSpPr>
        <p:spPr>
          <a:xfrm>
            <a:off x="3365500" y="5572233"/>
            <a:ext cx="8539321" cy="584840"/>
          </a:xfrm>
          <a:prstGeom prst="rect">
            <a:avLst/>
          </a:prstGeom>
        </p:spPr>
        <p:txBody>
          <a:bodyPr wrap="square">
            <a:spAutoFit/>
          </a:bodyPr>
          <a:lstStyle/>
          <a:p>
            <a:pPr algn="just">
              <a:lnSpc>
                <a:spcPct val="107000"/>
              </a:lnSpc>
              <a:spcAft>
                <a:spcPts val="800"/>
              </a:spcAft>
              <a:tabLst>
                <a:tab pos="755650" algn="l"/>
              </a:tabLst>
            </a:pPr>
            <a:r>
              <a:rPr lang="es-MX" sz="1600" b="1" cap="small" dirty="0">
                <a:latin typeface="Cambria Math" panose="02040503050406030204" pitchFamily="18" charset="0"/>
                <a:ea typeface="Cambria Math" panose="02040503050406030204" pitchFamily="18" charset="0"/>
                <a:cs typeface="Times New Roman" panose="02020603050405020304" pitchFamily="18" charset="0"/>
              </a:rPr>
              <a:t>Actores clave</a:t>
            </a:r>
            <a:r>
              <a:rPr lang="es-MX" sz="1600" dirty="0">
                <a:latin typeface="Cambria Math" panose="02040503050406030204" pitchFamily="18" charset="0"/>
                <a:ea typeface="Cambria Math" panose="02040503050406030204" pitchFamily="18" charset="0"/>
                <a:cs typeface="Times New Roman" panose="02020603050405020304" pitchFamily="18" charset="0"/>
              </a:rPr>
              <a:t>: </a:t>
            </a:r>
            <a:r>
              <a:rPr lang="es-MX" sz="1500" dirty="0">
                <a:latin typeface="Cambria Math" panose="02040503050406030204" pitchFamily="18" charset="0"/>
                <a:ea typeface="Cambria Math" panose="02040503050406030204" pitchFamily="18" charset="0"/>
                <a:cs typeface="Times New Roman" panose="02020603050405020304" pitchFamily="18" charset="0"/>
              </a:rPr>
              <a:t>Universidad de Buenos Aires (UBA); Universidad Nacional Autónoma de México (UNAM); Pontificia Universidad Católica de Chile (UC) – Chile; </a:t>
            </a:r>
            <a:r>
              <a:rPr lang="pt-BR" sz="1500" dirty="0" err="1">
                <a:latin typeface="Cambria Math" panose="02040503050406030204" pitchFamily="18" charset="0"/>
                <a:ea typeface="Cambria Math" panose="02040503050406030204" pitchFamily="18" charset="0"/>
                <a:cs typeface="Times New Roman" panose="02020603050405020304" pitchFamily="18" charset="0"/>
              </a:rPr>
              <a:t>Universidad</a:t>
            </a:r>
            <a:r>
              <a:rPr lang="pt-BR" sz="1500" dirty="0">
                <a:latin typeface="Cambria Math" panose="02040503050406030204" pitchFamily="18" charset="0"/>
                <a:ea typeface="Cambria Math" panose="02040503050406030204" pitchFamily="18" charset="0"/>
                <a:cs typeface="Times New Roman" panose="02020603050405020304" pitchFamily="18" charset="0"/>
              </a:rPr>
              <a:t> de São Paulo (USP) - Brasil</a:t>
            </a:r>
            <a:endParaRPr lang="en-US" sz="1500" dirty="0">
              <a:latin typeface="Cambria Math" panose="02040503050406030204" pitchFamily="18" charset="0"/>
              <a:ea typeface="Cambria Math" panose="02040503050406030204" pitchFamily="18" charset="0"/>
              <a:cs typeface="Times New Roman" panose="02020603050405020304" pitchFamily="18" charset="0"/>
            </a:endParaRPr>
          </a:p>
        </p:txBody>
      </p:sp>
      <p:sp>
        <p:nvSpPr>
          <p:cNvPr id="44" name="Rectángulo 43">
            <a:extLst>
              <a:ext uri="{FF2B5EF4-FFF2-40B4-BE49-F238E27FC236}">
                <a16:creationId xmlns:a16="http://schemas.microsoft.com/office/drawing/2014/main" id="{A2D8CC3D-A2CC-4DA5-8074-1B123D167AC3}"/>
              </a:ext>
            </a:extLst>
          </p:cNvPr>
          <p:cNvSpPr/>
          <p:nvPr/>
        </p:nvSpPr>
        <p:spPr>
          <a:xfrm>
            <a:off x="6563555" y="6323808"/>
            <a:ext cx="4697304" cy="336631"/>
          </a:xfrm>
          <a:prstGeom prst="rect">
            <a:avLst/>
          </a:prstGeom>
        </p:spPr>
        <p:txBody>
          <a:bodyPr wrap="square">
            <a:spAutoFit/>
          </a:bodyPr>
          <a:lstStyle/>
          <a:p>
            <a:pPr algn="just">
              <a:lnSpc>
                <a:spcPct val="107000"/>
              </a:lnSpc>
              <a:spcAft>
                <a:spcPts val="800"/>
              </a:spcAft>
              <a:tabLst>
                <a:tab pos="755650" algn="l"/>
              </a:tabLst>
            </a:pPr>
            <a:r>
              <a:rPr lang="es-MX" sz="1600" b="1" cap="small" dirty="0">
                <a:latin typeface="Cambria Math" panose="02040503050406030204" pitchFamily="18" charset="0"/>
                <a:ea typeface="Cambria Math" panose="02040503050406030204" pitchFamily="18" charset="0"/>
                <a:cs typeface="Times New Roman" panose="02020603050405020304" pitchFamily="18" charset="0"/>
              </a:rPr>
              <a:t>Lapso de tiempo </a:t>
            </a:r>
            <a:r>
              <a:rPr lang="es-MX" sz="1600" dirty="0">
                <a:latin typeface="Cambria Math" panose="02040503050406030204" pitchFamily="18" charset="0"/>
                <a:ea typeface="Cambria Math" panose="02040503050406030204" pitchFamily="18" charset="0"/>
                <a:cs typeface="Times New Roman" panose="02020603050405020304" pitchFamily="18" charset="0"/>
              </a:rPr>
              <a:t>: Del 17 de febrero al 28 de febrero</a:t>
            </a:r>
            <a:endParaRPr lang="en-US" sz="1600" dirty="0">
              <a:latin typeface="Cambria Math" panose="02040503050406030204" pitchFamily="18" charset="0"/>
              <a:ea typeface="Cambria Math" panose="02040503050406030204" pitchFamily="18" charset="0"/>
              <a:cs typeface="Times New Roman" panose="02020603050405020304" pitchFamily="18" charset="0"/>
            </a:endParaRPr>
          </a:p>
        </p:txBody>
      </p:sp>
      <p:sp>
        <p:nvSpPr>
          <p:cNvPr id="45" name="Google Shape;1022;p42">
            <a:extLst>
              <a:ext uri="{FF2B5EF4-FFF2-40B4-BE49-F238E27FC236}">
                <a16:creationId xmlns:a16="http://schemas.microsoft.com/office/drawing/2014/main" id="{BDA2AD4C-E120-4390-BEEA-2A5CD13D5F6B}"/>
              </a:ext>
            </a:extLst>
          </p:cNvPr>
          <p:cNvSpPr/>
          <p:nvPr/>
        </p:nvSpPr>
        <p:spPr>
          <a:xfrm>
            <a:off x="2627689" y="3740613"/>
            <a:ext cx="1339501" cy="362619"/>
          </a:xfrm>
          <a:custGeom>
            <a:avLst/>
            <a:gdLst/>
            <a:ahLst/>
            <a:cxnLst/>
            <a:rect l="l" t="t" r="r" b="b"/>
            <a:pathLst>
              <a:path w="2050" h="776" extrusionOk="0">
                <a:moveTo>
                  <a:pt x="1786" y="356"/>
                </a:moveTo>
                <a:lnTo>
                  <a:pt x="2026" y="66"/>
                </a:lnTo>
                <a:lnTo>
                  <a:pt x="2026" y="66"/>
                </a:lnTo>
                <a:cubicBezTo>
                  <a:pt x="2048" y="40"/>
                  <a:pt x="2028" y="0"/>
                  <a:pt x="1994" y="0"/>
                </a:cubicBezTo>
                <a:lnTo>
                  <a:pt x="330" y="0"/>
                </a:lnTo>
                <a:lnTo>
                  <a:pt x="330" y="0"/>
                </a:lnTo>
                <a:cubicBezTo>
                  <a:pt x="319" y="0"/>
                  <a:pt x="307" y="5"/>
                  <a:pt x="299" y="14"/>
                </a:cubicBezTo>
                <a:lnTo>
                  <a:pt x="13" y="356"/>
                </a:lnTo>
                <a:lnTo>
                  <a:pt x="13" y="356"/>
                </a:lnTo>
                <a:cubicBezTo>
                  <a:pt x="0" y="371"/>
                  <a:pt x="0" y="393"/>
                  <a:pt x="12" y="408"/>
                </a:cubicBezTo>
                <a:lnTo>
                  <a:pt x="299" y="759"/>
                </a:lnTo>
                <a:lnTo>
                  <a:pt x="299" y="759"/>
                </a:lnTo>
                <a:cubicBezTo>
                  <a:pt x="307" y="769"/>
                  <a:pt x="319" y="775"/>
                  <a:pt x="331" y="775"/>
                </a:cubicBezTo>
                <a:lnTo>
                  <a:pt x="1996" y="775"/>
                </a:lnTo>
                <a:lnTo>
                  <a:pt x="1996" y="775"/>
                </a:lnTo>
                <a:cubicBezTo>
                  <a:pt x="2030" y="775"/>
                  <a:pt x="2049" y="735"/>
                  <a:pt x="2027" y="708"/>
                </a:cubicBezTo>
                <a:lnTo>
                  <a:pt x="1786" y="408"/>
                </a:lnTo>
                <a:lnTo>
                  <a:pt x="1786" y="408"/>
                </a:lnTo>
                <a:cubicBezTo>
                  <a:pt x="1774" y="392"/>
                  <a:pt x="1774" y="371"/>
                  <a:pt x="1786" y="356"/>
                </a:cubicBezTo>
              </a:path>
            </a:pathLst>
          </a:custGeom>
          <a:solidFill>
            <a:srgbClr val="00B0F0"/>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r>
              <a:rPr lang="es-VE" sz="1700" b="1" dirty="0">
                <a:solidFill>
                  <a:schemeClr val="lt1"/>
                </a:solidFill>
                <a:latin typeface="Fira Sans Extra Condensed Medium"/>
                <a:ea typeface="Fira Sans Extra Condensed Medium"/>
                <a:cs typeface="Fira Sans Extra Condensed Medium"/>
                <a:sym typeface="Fira Sans Extra Condensed Medium"/>
              </a:rPr>
              <a:t>P</a:t>
            </a:r>
            <a:r>
              <a:rPr lang="en" sz="1700" b="1" dirty="0">
                <a:solidFill>
                  <a:schemeClr val="lt1"/>
                </a:solidFill>
                <a:latin typeface="Fira Sans Extra Condensed Medium"/>
                <a:ea typeface="Fira Sans Extra Condensed Medium"/>
                <a:cs typeface="Fira Sans Extra Condensed Medium"/>
                <a:sym typeface="Fira Sans Extra Condensed Medium"/>
              </a:rPr>
              <a:t>aso 6</a:t>
            </a:r>
            <a:endParaRPr sz="1700" b="1" dirty="0">
              <a:solidFill>
                <a:schemeClr val="lt1"/>
              </a:solidFill>
              <a:latin typeface="Fira Sans Extra Condensed Medium"/>
              <a:ea typeface="Fira Sans Extra Condensed Medium"/>
              <a:cs typeface="Fira Sans Extra Condensed Medium"/>
              <a:sym typeface="Fira Sans Extra Condensed Medium"/>
            </a:endParaRPr>
          </a:p>
        </p:txBody>
      </p:sp>
    </p:spTree>
    <p:extLst>
      <p:ext uri="{BB962C8B-B14F-4D97-AF65-F5344CB8AC3E}">
        <p14:creationId xmlns:p14="http://schemas.microsoft.com/office/powerpoint/2010/main" val="3365933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69"/>
        <p:cNvGrpSpPr/>
        <p:nvPr/>
      </p:nvGrpSpPr>
      <p:grpSpPr>
        <a:xfrm>
          <a:off x="0" y="0"/>
          <a:ext cx="0" cy="0"/>
          <a:chOff x="0" y="0"/>
          <a:chExt cx="0" cy="0"/>
        </a:xfrm>
      </p:grpSpPr>
      <p:sp>
        <p:nvSpPr>
          <p:cNvPr id="770" name="Google Shape;770;p34"/>
          <p:cNvSpPr txBox="1">
            <a:spLocks noGrp="1"/>
          </p:cNvSpPr>
          <p:nvPr>
            <p:ph type="title"/>
          </p:nvPr>
        </p:nvSpPr>
        <p:spPr>
          <a:xfrm>
            <a:off x="609633" y="546100"/>
            <a:ext cx="10972800" cy="428000"/>
          </a:xfrm>
          <a:prstGeom prst="rect">
            <a:avLst/>
          </a:prstGeom>
        </p:spPr>
        <p:txBody>
          <a:bodyPr spcFirstLastPara="1" vert="horz" wrap="square" lIns="121900" tIns="121900" rIns="121900" bIns="121900" rtlCol="0" anchor="ctr" anchorCtr="0">
            <a:noAutofit/>
          </a:bodyPr>
          <a:lstStyle/>
          <a:p>
            <a:pPr algn="ctr">
              <a:spcBef>
                <a:spcPts val="0"/>
              </a:spcBef>
            </a:pPr>
            <a:r>
              <a:rPr lang="es-MX" dirty="0">
                <a:latin typeface="Cambria Math" panose="02040503050406030204" pitchFamily="18" charset="0"/>
                <a:ea typeface="Cambria Math" panose="02040503050406030204" pitchFamily="18" charset="0"/>
              </a:rPr>
              <a:t>ÍNDICE</a:t>
            </a:r>
            <a:endParaRPr dirty="0">
              <a:latin typeface="Cambria Math" panose="02040503050406030204" pitchFamily="18" charset="0"/>
              <a:ea typeface="Cambria Math" panose="02040503050406030204" pitchFamily="18" charset="0"/>
            </a:endParaRPr>
          </a:p>
        </p:txBody>
      </p:sp>
      <p:sp>
        <p:nvSpPr>
          <p:cNvPr id="771" name="Google Shape;771;p34"/>
          <p:cNvSpPr/>
          <p:nvPr/>
        </p:nvSpPr>
        <p:spPr>
          <a:xfrm>
            <a:off x="7715045" y="1699922"/>
            <a:ext cx="752821" cy="571336"/>
          </a:xfrm>
          <a:custGeom>
            <a:avLst/>
            <a:gdLst/>
            <a:ahLst/>
            <a:cxnLst/>
            <a:rect l="l" t="t" r="r" b="b"/>
            <a:pathLst>
              <a:path w="1207" h="919" extrusionOk="0">
                <a:moveTo>
                  <a:pt x="839" y="0"/>
                </a:moveTo>
                <a:lnTo>
                  <a:pt x="102" y="0"/>
                </a:lnTo>
                <a:lnTo>
                  <a:pt x="102" y="0"/>
                </a:lnTo>
                <a:cubicBezTo>
                  <a:pt x="45" y="0"/>
                  <a:pt x="0" y="46"/>
                  <a:pt x="0" y="102"/>
                </a:cubicBezTo>
                <a:lnTo>
                  <a:pt x="0" y="816"/>
                </a:lnTo>
                <a:lnTo>
                  <a:pt x="0" y="816"/>
                </a:lnTo>
                <a:cubicBezTo>
                  <a:pt x="0" y="872"/>
                  <a:pt x="45" y="918"/>
                  <a:pt x="102" y="918"/>
                </a:cubicBezTo>
                <a:lnTo>
                  <a:pt x="839" y="918"/>
                </a:lnTo>
                <a:lnTo>
                  <a:pt x="839" y="918"/>
                </a:lnTo>
                <a:cubicBezTo>
                  <a:pt x="872" y="918"/>
                  <a:pt x="903" y="902"/>
                  <a:pt x="922" y="876"/>
                </a:cubicBezTo>
                <a:lnTo>
                  <a:pt x="1179" y="519"/>
                </a:lnTo>
                <a:lnTo>
                  <a:pt x="1179" y="519"/>
                </a:lnTo>
                <a:cubicBezTo>
                  <a:pt x="1206" y="483"/>
                  <a:pt x="1206" y="435"/>
                  <a:pt x="1179" y="399"/>
                </a:cubicBezTo>
                <a:lnTo>
                  <a:pt x="922" y="43"/>
                </a:lnTo>
                <a:lnTo>
                  <a:pt x="922" y="43"/>
                </a:lnTo>
                <a:cubicBezTo>
                  <a:pt x="903" y="16"/>
                  <a:pt x="872" y="0"/>
                  <a:pt x="839" y="0"/>
                </a:cubicBezTo>
              </a:path>
            </a:pathLst>
          </a:custGeom>
          <a:solidFill>
            <a:schemeClr val="accent2"/>
          </a:solidFill>
          <a:ln>
            <a:noFill/>
          </a:ln>
        </p:spPr>
        <p:txBody>
          <a:bodyPr spcFirstLastPara="1" wrap="square" lIns="45733" tIns="22867" rIns="45733" bIns="22867" anchor="ctr" anchorCtr="0">
            <a:noAutofit/>
          </a:bodyPr>
          <a:lstStyle/>
          <a:p>
            <a:pPr>
              <a:buClr>
                <a:schemeClr val="dk1"/>
              </a:buClr>
            </a:pPr>
            <a:r>
              <a:rPr lang="en" sz="3333" dirty="0">
                <a:solidFill>
                  <a:schemeClr val="lt1"/>
                </a:solidFill>
                <a:latin typeface="Cambria Math" panose="02040503050406030204" pitchFamily="18" charset="0"/>
                <a:ea typeface="Cambria Math" panose="02040503050406030204" pitchFamily="18" charset="0"/>
                <a:cs typeface="Fira Sans Extra Condensed Medium"/>
                <a:sym typeface="Fira Sans Extra Condensed Medium"/>
              </a:rPr>
              <a:t> 03</a:t>
            </a:r>
            <a:endParaRPr sz="3200" dirty="0">
              <a:solidFill>
                <a:srgbClr val="7F7F7F"/>
              </a:solidFill>
              <a:latin typeface="Cambria Math" panose="02040503050406030204" pitchFamily="18" charset="0"/>
              <a:ea typeface="Cambria Math" panose="02040503050406030204" pitchFamily="18" charset="0"/>
              <a:cs typeface="Lato Light"/>
              <a:sym typeface="Lato Light"/>
            </a:endParaRPr>
          </a:p>
        </p:txBody>
      </p:sp>
      <p:sp>
        <p:nvSpPr>
          <p:cNvPr id="772" name="Google Shape;772;p34"/>
          <p:cNvSpPr/>
          <p:nvPr/>
        </p:nvSpPr>
        <p:spPr>
          <a:xfrm>
            <a:off x="10122036" y="5126353"/>
            <a:ext cx="752821" cy="571336"/>
          </a:xfrm>
          <a:custGeom>
            <a:avLst/>
            <a:gdLst/>
            <a:ahLst/>
            <a:cxnLst/>
            <a:rect l="l" t="t" r="r" b="b"/>
            <a:pathLst>
              <a:path w="1207" h="919" extrusionOk="0">
                <a:moveTo>
                  <a:pt x="839" y="0"/>
                </a:moveTo>
                <a:lnTo>
                  <a:pt x="102" y="0"/>
                </a:lnTo>
                <a:lnTo>
                  <a:pt x="102" y="0"/>
                </a:lnTo>
                <a:cubicBezTo>
                  <a:pt x="45" y="0"/>
                  <a:pt x="0" y="46"/>
                  <a:pt x="0" y="102"/>
                </a:cubicBezTo>
                <a:lnTo>
                  <a:pt x="0" y="816"/>
                </a:lnTo>
                <a:lnTo>
                  <a:pt x="0" y="816"/>
                </a:lnTo>
                <a:cubicBezTo>
                  <a:pt x="0" y="872"/>
                  <a:pt x="45" y="918"/>
                  <a:pt x="102" y="918"/>
                </a:cubicBezTo>
                <a:lnTo>
                  <a:pt x="839" y="918"/>
                </a:lnTo>
                <a:lnTo>
                  <a:pt x="839" y="918"/>
                </a:lnTo>
                <a:cubicBezTo>
                  <a:pt x="872" y="918"/>
                  <a:pt x="903" y="902"/>
                  <a:pt x="922" y="876"/>
                </a:cubicBezTo>
                <a:lnTo>
                  <a:pt x="1179" y="519"/>
                </a:lnTo>
                <a:lnTo>
                  <a:pt x="1179" y="519"/>
                </a:lnTo>
                <a:cubicBezTo>
                  <a:pt x="1206" y="483"/>
                  <a:pt x="1206" y="435"/>
                  <a:pt x="1179" y="399"/>
                </a:cubicBezTo>
                <a:lnTo>
                  <a:pt x="922" y="43"/>
                </a:lnTo>
                <a:lnTo>
                  <a:pt x="922" y="43"/>
                </a:lnTo>
                <a:cubicBezTo>
                  <a:pt x="903" y="16"/>
                  <a:pt x="872" y="0"/>
                  <a:pt x="839" y="0"/>
                </a:cubicBezTo>
              </a:path>
            </a:pathLst>
          </a:custGeom>
          <a:solidFill>
            <a:schemeClr val="accent3"/>
          </a:solidFill>
          <a:ln>
            <a:noFill/>
          </a:ln>
        </p:spPr>
        <p:txBody>
          <a:bodyPr spcFirstLastPara="1" wrap="square" lIns="45733" tIns="22867" rIns="45733" bIns="22867" anchor="ctr" anchorCtr="0">
            <a:noAutofit/>
          </a:bodyPr>
          <a:lstStyle/>
          <a:p>
            <a:pPr>
              <a:buClr>
                <a:schemeClr val="dk1"/>
              </a:buClr>
            </a:pPr>
            <a:r>
              <a:rPr lang="en" sz="3333" dirty="0">
                <a:solidFill>
                  <a:schemeClr val="lt1"/>
                </a:solidFill>
                <a:latin typeface="Cambria Math" panose="02040503050406030204" pitchFamily="18" charset="0"/>
                <a:ea typeface="Cambria Math" panose="02040503050406030204" pitchFamily="18" charset="0"/>
                <a:cs typeface="Fira Sans Extra Condensed Medium"/>
                <a:sym typeface="Fira Sans Extra Condensed Medium"/>
              </a:rPr>
              <a:t> 04</a:t>
            </a:r>
            <a:endParaRPr sz="3200" dirty="0">
              <a:solidFill>
                <a:srgbClr val="7F7F7F"/>
              </a:solidFill>
              <a:latin typeface="Cambria Math" panose="02040503050406030204" pitchFamily="18" charset="0"/>
              <a:ea typeface="Cambria Math" panose="02040503050406030204" pitchFamily="18" charset="0"/>
              <a:cs typeface="Lato Light"/>
              <a:sym typeface="Lato Light"/>
            </a:endParaRPr>
          </a:p>
        </p:txBody>
      </p:sp>
      <p:sp>
        <p:nvSpPr>
          <p:cNvPr id="773" name="Google Shape;773;p34"/>
          <p:cNvSpPr/>
          <p:nvPr/>
        </p:nvSpPr>
        <p:spPr>
          <a:xfrm>
            <a:off x="955359" y="1113823"/>
            <a:ext cx="752821" cy="571336"/>
          </a:xfrm>
          <a:custGeom>
            <a:avLst/>
            <a:gdLst/>
            <a:ahLst/>
            <a:cxnLst/>
            <a:rect l="l" t="t" r="r" b="b"/>
            <a:pathLst>
              <a:path w="1207" h="919" extrusionOk="0">
                <a:moveTo>
                  <a:pt x="839" y="0"/>
                </a:moveTo>
                <a:lnTo>
                  <a:pt x="102" y="0"/>
                </a:lnTo>
                <a:lnTo>
                  <a:pt x="102" y="0"/>
                </a:lnTo>
                <a:cubicBezTo>
                  <a:pt x="45" y="0"/>
                  <a:pt x="0" y="46"/>
                  <a:pt x="0" y="102"/>
                </a:cubicBezTo>
                <a:lnTo>
                  <a:pt x="0" y="816"/>
                </a:lnTo>
                <a:lnTo>
                  <a:pt x="0" y="816"/>
                </a:lnTo>
                <a:cubicBezTo>
                  <a:pt x="0" y="872"/>
                  <a:pt x="45" y="918"/>
                  <a:pt x="102" y="918"/>
                </a:cubicBezTo>
                <a:lnTo>
                  <a:pt x="839" y="918"/>
                </a:lnTo>
                <a:lnTo>
                  <a:pt x="839" y="918"/>
                </a:lnTo>
                <a:cubicBezTo>
                  <a:pt x="872" y="918"/>
                  <a:pt x="903" y="902"/>
                  <a:pt x="922" y="876"/>
                </a:cubicBezTo>
                <a:lnTo>
                  <a:pt x="1179" y="519"/>
                </a:lnTo>
                <a:lnTo>
                  <a:pt x="1179" y="519"/>
                </a:lnTo>
                <a:cubicBezTo>
                  <a:pt x="1206" y="483"/>
                  <a:pt x="1206" y="435"/>
                  <a:pt x="1179" y="399"/>
                </a:cubicBezTo>
                <a:lnTo>
                  <a:pt x="922" y="43"/>
                </a:lnTo>
                <a:lnTo>
                  <a:pt x="922" y="43"/>
                </a:lnTo>
                <a:cubicBezTo>
                  <a:pt x="903" y="16"/>
                  <a:pt x="872" y="0"/>
                  <a:pt x="839" y="0"/>
                </a:cubicBezTo>
              </a:path>
            </a:pathLst>
          </a:custGeom>
          <a:solidFill>
            <a:schemeClr val="accent1"/>
          </a:solidFill>
          <a:ln>
            <a:noFill/>
          </a:ln>
        </p:spPr>
        <p:txBody>
          <a:bodyPr spcFirstLastPara="1" wrap="square" lIns="45733" tIns="22867" rIns="45733" bIns="22867" anchor="ctr" anchorCtr="0">
            <a:noAutofit/>
          </a:bodyPr>
          <a:lstStyle/>
          <a:p>
            <a:r>
              <a:rPr lang="en" sz="3333" dirty="0">
                <a:solidFill>
                  <a:schemeClr val="lt1"/>
                </a:solidFill>
                <a:latin typeface="Cambria Math" panose="02040503050406030204" pitchFamily="18" charset="0"/>
                <a:ea typeface="Cambria Math" panose="02040503050406030204" pitchFamily="18" charset="0"/>
                <a:cs typeface="Fira Sans Extra Condensed Medium"/>
                <a:sym typeface="Fira Sans Extra Condensed Medium"/>
              </a:rPr>
              <a:t> 01</a:t>
            </a:r>
            <a:endParaRPr sz="3333" dirty="0">
              <a:solidFill>
                <a:schemeClr val="lt1"/>
              </a:solidFill>
              <a:latin typeface="Cambria Math" panose="02040503050406030204" pitchFamily="18" charset="0"/>
              <a:ea typeface="Cambria Math" panose="02040503050406030204" pitchFamily="18" charset="0"/>
              <a:cs typeface="Fira Sans Extra Condensed Medium"/>
              <a:sym typeface="Fira Sans Extra Condensed Medium"/>
            </a:endParaRPr>
          </a:p>
        </p:txBody>
      </p:sp>
      <p:sp>
        <p:nvSpPr>
          <p:cNvPr id="776" name="Google Shape;776;p34"/>
          <p:cNvSpPr txBox="1"/>
          <p:nvPr/>
        </p:nvSpPr>
        <p:spPr>
          <a:xfrm>
            <a:off x="7837724" y="2346800"/>
            <a:ext cx="4385780" cy="916413"/>
          </a:xfrm>
          <a:prstGeom prst="rect">
            <a:avLst/>
          </a:prstGeom>
          <a:noFill/>
          <a:ln>
            <a:noFill/>
          </a:ln>
        </p:spPr>
        <p:txBody>
          <a:bodyPr spcFirstLastPara="1" wrap="square" lIns="121900" tIns="121900" rIns="121900" bIns="121900" anchor="ctr" anchorCtr="0">
            <a:noAutofit/>
          </a:bodyPr>
          <a:lstStyle/>
          <a:p>
            <a:r>
              <a:rPr lang="en" sz="2667" dirty="0">
                <a:solidFill>
                  <a:schemeClr val="accent2"/>
                </a:solidFill>
                <a:latin typeface="Cambria Math" panose="02040503050406030204" pitchFamily="18" charset="0"/>
                <a:ea typeface="Cambria Math" panose="02040503050406030204" pitchFamily="18" charset="0"/>
                <a:cs typeface="Fira Sans Extra Condensed Medium"/>
                <a:sym typeface="Fira Sans Extra Condensed Medium"/>
              </a:rPr>
              <a:t>Priorización de los llamados a la </a:t>
            </a:r>
            <a:r>
              <a:rPr lang="es-VE" sz="2667" dirty="0">
                <a:solidFill>
                  <a:schemeClr val="accent2"/>
                </a:solidFill>
                <a:latin typeface="Cambria Math" panose="02040503050406030204" pitchFamily="18" charset="0"/>
                <a:ea typeface="Cambria Math" panose="02040503050406030204" pitchFamily="18" charset="0"/>
                <a:cs typeface="Fira Sans Extra Condensed Medium"/>
                <a:sym typeface="Fira Sans Extra Condensed Medium"/>
              </a:rPr>
              <a:t>Acción </a:t>
            </a:r>
            <a:endParaRPr sz="2667" dirty="0">
              <a:solidFill>
                <a:schemeClr val="accent2"/>
              </a:solidFill>
              <a:latin typeface="Cambria Math" panose="02040503050406030204" pitchFamily="18" charset="0"/>
              <a:ea typeface="Cambria Math" panose="02040503050406030204" pitchFamily="18" charset="0"/>
              <a:cs typeface="Fira Sans Extra Condensed Medium"/>
              <a:sym typeface="Fira Sans Extra Condensed Medium"/>
            </a:endParaRPr>
          </a:p>
        </p:txBody>
      </p:sp>
      <p:sp>
        <p:nvSpPr>
          <p:cNvPr id="778" name="Google Shape;778;p34"/>
          <p:cNvSpPr txBox="1"/>
          <p:nvPr/>
        </p:nvSpPr>
        <p:spPr>
          <a:xfrm>
            <a:off x="5785380" y="4977086"/>
            <a:ext cx="4742553" cy="1138154"/>
          </a:xfrm>
          <a:prstGeom prst="rect">
            <a:avLst/>
          </a:prstGeom>
          <a:noFill/>
          <a:ln>
            <a:noFill/>
          </a:ln>
        </p:spPr>
        <p:txBody>
          <a:bodyPr spcFirstLastPara="1" wrap="square" lIns="121900" tIns="121900" rIns="121900" bIns="121900" anchor="ctr" anchorCtr="0">
            <a:noAutofit/>
          </a:bodyPr>
          <a:lstStyle/>
          <a:p>
            <a:r>
              <a:rPr lang="en" sz="2667" dirty="0">
                <a:solidFill>
                  <a:schemeClr val="accent3"/>
                </a:solidFill>
                <a:latin typeface="Cambria Math" panose="02040503050406030204" pitchFamily="18" charset="0"/>
                <a:ea typeface="Cambria Math" panose="02040503050406030204" pitchFamily="18" charset="0"/>
                <a:cs typeface="Fira Sans Extra Condensed Medium"/>
                <a:sym typeface="Fira Sans Extra Condensed Medium"/>
              </a:rPr>
              <a:t>Ru</a:t>
            </a:r>
            <a:r>
              <a:rPr lang="es-VE" sz="2667" dirty="0" err="1">
                <a:solidFill>
                  <a:schemeClr val="accent3"/>
                </a:solidFill>
                <a:latin typeface="Cambria Math" panose="02040503050406030204" pitchFamily="18" charset="0"/>
                <a:ea typeface="Cambria Math" panose="02040503050406030204" pitchFamily="18" charset="0"/>
                <a:cs typeface="Fira Sans Extra Condensed Medium"/>
                <a:sym typeface="Fira Sans Extra Condensed Medium"/>
              </a:rPr>
              <a:t>ta</a:t>
            </a:r>
            <a:r>
              <a:rPr lang="es-VE" sz="2667" dirty="0">
                <a:solidFill>
                  <a:schemeClr val="accent3"/>
                </a:solidFill>
                <a:latin typeface="Cambria Math" panose="02040503050406030204" pitchFamily="18" charset="0"/>
                <a:ea typeface="Cambria Math" panose="02040503050406030204" pitchFamily="18" charset="0"/>
                <a:cs typeface="Fira Sans Extra Condensed Medium"/>
                <a:sym typeface="Fira Sans Extra Condensed Medium"/>
              </a:rPr>
              <a:t> para la construcción de compromisos </a:t>
            </a:r>
            <a:endParaRPr sz="2667" dirty="0">
              <a:solidFill>
                <a:schemeClr val="accent3"/>
              </a:solidFill>
              <a:latin typeface="Cambria Math" panose="02040503050406030204" pitchFamily="18" charset="0"/>
              <a:ea typeface="Cambria Math" panose="02040503050406030204" pitchFamily="18" charset="0"/>
              <a:cs typeface="Fira Sans Extra Condensed Medium"/>
              <a:sym typeface="Fira Sans Extra Condensed Medium"/>
            </a:endParaRPr>
          </a:p>
        </p:txBody>
      </p:sp>
      <p:sp>
        <p:nvSpPr>
          <p:cNvPr id="780" name="Google Shape;780;p34"/>
          <p:cNvSpPr/>
          <p:nvPr/>
        </p:nvSpPr>
        <p:spPr>
          <a:xfrm>
            <a:off x="1578927" y="4977086"/>
            <a:ext cx="752821" cy="571336"/>
          </a:xfrm>
          <a:custGeom>
            <a:avLst/>
            <a:gdLst/>
            <a:ahLst/>
            <a:cxnLst/>
            <a:rect l="l" t="t" r="r" b="b"/>
            <a:pathLst>
              <a:path w="1207" h="919" extrusionOk="0">
                <a:moveTo>
                  <a:pt x="839" y="0"/>
                </a:moveTo>
                <a:lnTo>
                  <a:pt x="102" y="0"/>
                </a:lnTo>
                <a:lnTo>
                  <a:pt x="102" y="0"/>
                </a:lnTo>
                <a:cubicBezTo>
                  <a:pt x="45" y="0"/>
                  <a:pt x="0" y="46"/>
                  <a:pt x="0" y="102"/>
                </a:cubicBezTo>
                <a:lnTo>
                  <a:pt x="0" y="816"/>
                </a:lnTo>
                <a:lnTo>
                  <a:pt x="0" y="816"/>
                </a:lnTo>
                <a:cubicBezTo>
                  <a:pt x="0" y="872"/>
                  <a:pt x="45" y="918"/>
                  <a:pt x="102" y="918"/>
                </a:cubicBezTo>
                <a:lnTo>
                  <a:pt x="839" y="918"/>
                </a:lnTo>
                <a:lnTo>
                  <a:pt x="839" y="918"/>
                </a:lnTo>
                <a:cubicBezTo>
                  <a:pt x="872" y="918"/>
                  <a:pt x="903" y="902"/>
                  <a:pt x="922" y="876"/>
                </a:cubicBezTo>
                <a:lnTo>
                  <a:pt x="1179" y="519"/>
                </a:lnTo>
                <a:lnTo>
                  <a:pt x="1179" y="519"/>
                </a:lnTo>
                <a:cubicBezTo>
                  <a:pt x="1206" y="483"/>
                  <a:pt x="1206" y="435"/>
                  <a:pt x="1179" y="399"/>
                </a:cubicBezTo>
                <a:lnTo>
                  <a:pt x="922" y="43"/>
                </a:lnTo>
                <a:lnTo>
                  <a:pt x="922" y="43"/>
                </a:lnTo>
                <a:cubicBezTo>
                  <a:pt x="903" y="16"/>
                  <a:pt x="872" y="0"/>
                  <a:pt x="839" y="0"/>
                </a:cubicBezTo>
              </a:path>
            </a:pathLst>
          </a:custGeom>
          <a:solidFill>
            <a:schemeClr val="accent4"/>
          </a:solidFill>
          <a:ln>
            <a:noFill/>
          </a:ln>
        </p:spPr>
        <p:txBody>
          <a:bodyPr spcFirstLastPara="1" wrap="square" lIns="45733" tIns="22867" rIns="45733" bIns="22867" anchor="ctr" anchorCtr="0">
            <a:noAutofit/>
          </a:bodyPr>
          <a:lstStyle/>
          <a:p>
            <a:pPr>
              <a:buClr>
                <a:schemeClr val="dk1"/>
              </a:buClr>
            </a:pPr>
            <a:r>
              <a:rPr lang="en" sz="3333" dirty="0">
                <a:solidFill>
                  <a:schemeClr val="lt1"/>
                </a:solidFill>
                <a:latin typeface="Cambria Math" panose="02040503050406030204" pitchFamily="18" charset="0"/>
                <a:ea typeface="Cambria Math" panose="02040503050406030204" pitchFamily="18" charset="0"/>
                <a:cs typeface="Fira Sans Extra Condensed Medium"/>
                <a:sym typeface="Fira Sans Extra Condensed Medium"/>
              </a:rPr>
              <a:t> 02</a:t>
            </a:r>
            <a:endParaRPr sz="3200" dirty="0">
              <a:solidFill>
                <a:srgbClr val="7F7F7F"/>
              </a:solidFill>
              <a:latin typeface="Cambria Math" panose="02040503050406030204" pitchFamily="18" charset="0"/>
              <a:ea typeface="Cambria Math" panose="02040503050406030204" pitchFamily="18" charset="0"/>
              <a:cs typeface="Lato Light"/>
              <a:sym typeface="Lato Light"/>
            </a:endParaRPr>
          </a:p>
        </p:txBody>
      </p:sp>
      <p:sp>
        <p:nvSpPr>
          <p:cNvPr id="781" name="Google Shape;781;p34"/>
          <p:cNvSpPr txBox="1"/>
          <p:nvPr/>
        </p:nvSpPr>
        <p:spPr>
          <a:xfrm>
            <a:off x="298828" y="5703838"/>
            <a:ext cx="4065839" cy="745359"/>
          </a:xfrm>
          <a:prstGeom prst="rect">
            <a:avLst/>
          </a:prstGeom>
          <a:noFill/>
          <a:ln>
            <a:noFill/>
          </a:ln>
        </p:spPr>
        <p:txBody>
          <a:bodyPr spcFirstLastPara="1" wrap="square" lIns="121900" tIns="121900" rIns="121900" bIns="121900" anchor="ctr" anchorCtr="0">
            <a:noAutofit/>
          </a:bodyPr>
          <a:lstStyle/>
          <a:p>
            <a:r>
              <a:rPr lang="en" sz="2667" dirty="0">
                <a:solidFill>
                  <a:schemeClr val="accent4"/>
                </a:solidFill>
                <a:latin typeface="Cambria Math" panose="02040503050406030204" pitchFamily="18" charset="0"/>
                <a:ea typeface="Cambria Math" panose="02040503050406030204" pitchFamily="18" charset="0"/>
                <a:cs typeface="Fira Sans Extra Condensed Medium"/>
                <a:sym typeface="Fira Sans Extra Condensed Medium"/>
              </a:rPr>
              <a:t>Criterios p</a:t>
            </a:r>
            <a:r>
              <a:rPr lang="es-VE" sz="2667" dirty="0">
                <a:solidFill>
                  <a:schemeClr val="accent4"/>
                </a:solidFill>
                <a:latin typeface="Cambria Math" panose="02040503050406030204" pitchFamily="18" charset="0"/>
                <a:ea typeface="Cambria Math" panose="02040503050406030204" pitchFamily="18" charset="0"/>
                <a:cs typeface="Fira Sans Extra Condensed Medium"/>
                <a:sym typeface="Fira Sans Extra Condensed Medium"/>
              </a:rPr>
              <a:t>ara los compromisos </a:t>
            </a:r>
            <a:endParaRPr sz="2667" dirty="0">
              <a:solidFill>
                <a:schemeClr val="accent4"/>
              </a:solidFill>
              <a:latin typeface="Cambria Math" panose="02040503050406030204" pitchFamily="18" charset="0"/>
              <a:ea typeface="Cambria Math" panose="02040503050406030204" pitchFamily="18" charset="0"/>
              <a:cs typeface="Fira Sans Extra Condensed Medium"/>
              <a:sym typeface="Fira Sans Extra Condensed Medium"/>
            </a:endParaRPr>
          </a:p>
        </p:txBody>
      </p:sp>
      <p:sp>
        <p:nvSpPr>
          <p:cNvPr id="782" name="Google Shape;782;p34"/>
          <p:cNvSpPr txBox="1"/>
          <p:nvPr/>
        </p:nvSpPr>
        <p:spPr>
          <a:xfrm>
            <a:off x="1158052" y="6649569"/>
            <a:ext cx="7357358" cy="751426"/>
          </a:xfrm>
          <a:prstGeom prst="rect">
            <a:avLst/>
          </a:prstGeom>
          <a:noFill/>
          <a:ln>
            <a:noFill/>
          </a:ln>
        </p:spPr>
        <p:txBody>
          <a:bodyPr spcFirstLastPara="1" wrap="square" lIns="121900" tIns="121900" rIns="121900" bIns="121900" anchor="ctr" anchorCtr="0">
            <a:noAutofit/>
          </a:bodyPr>
          <a:lstStyle/>
          <a:p>
            <a:endParaRPr sz="1600" dirty="0">
              <a:solidFill>
                <a:srgbClr val="000000"/>
              </a:solidFill>
              <a:latin typeface="Cambria Math" panose="02040503050406030204" pitchFamily="18" charset="0"/>
              <a:ea typeface="Cambria Math" panose="02040503050406030204" pitchFamily="18" charset="0"/>
              <a:cs typeface="Roboto"/>
              <a:sym typeface="Roboto"/>
            </a:endParaRPr>
          </a:p>
        </p:txBody>
      </p:sp>
      <p:grpSp>
        <p:nvGrpSpPr>
          <p:cNvPr id="783" name="Google Shape;783;p34">
            <a:extLst>
              <a:ext uri="{C183D7F6-B498-43B3-948B-1728B52AA6E4}">
                <adec:decorative xmlns:adec="http://schemas.microsoft.com/office/drawing/2017/decorative" val="1"/>
              </a:ext>
            </a:extLst>
          </p:cNvPr>
          <p:cNvGrpSpPr/>
          <p:nvPr/>
        </p:nvGrpSpPr>
        <p:grpSpPr>
          <a:xfrm>
            <a:off x="-230508" y="1775464"/>
            <a:ext cx="11052815" cy="3796519"/>
            <a:chOff x="457225" y="1872060"/>
            <a:chExt cx="8289611" cy="2847389"/>
          </a:xfrm>
        </p:grpSpPr>
        <p:grpSp>
          <p:nvGrpSpPr>
            <p:cNvPr id="784" name="Google Shape;784;p34"/>
            <p:cNvGrpSpPr/>
            <p:nvPr/>
          </p:nvGrpSpPr>
          <p:grpSpPr>
            <a:xfrm>
              <a:off x="1509206" y="1872060"/>
              <a:ext cx="7237630" cy="2847389"/>
              <a:chOff x="1509206" y="1872060"/>
              <a:chExt cx="7237630" cy="2847389"/>
            </a:xfrm>
          </p:grpSpPr>
          <p:sp>
            <p:nvSpPr>
              <p:cNvPr id="785" name="Google Shape;785;p34"/>
              <p:cNvSpPr/>
              <p:nvPr/>
            </p:nvSpPr>
            <p:spPr>
              <a:xfrm>
                <a:off x="1509206" y="1872060"/>
                <a:ext cx="7190312" cy="2847389"/>
              </a:xfrm>
              <a:custGeom>
                <a:avLst/>
                <a:gdLst/>
                <a:ahLst/>
                <a:cxnLst/>
                <a:rect l="l" t="t" r="r" b="b"/>
                <a:pathLst>
                  <a:path w="24373939" h="9652165" extrusionOk="0">
                    <a:moveTo>
                      <a:pt x="13991596" y="154176"/>
                    </a:moveTo>
                    <a:cubicBezTo>
                      <a:pt x="14266022" y="156687"/>
                      <a:pt x="14538520" y="200376"/>
                      <a:pt x="14801202" y="282616"/>
                    </a:cubicBezTo>
                    <a:cubicBezTo>
                      <a:pt x="15151445" y="392268"/>
                      <a:pt x="15476760" y="569207"/>
                      <a:pt x="15758450" y="804711"/>
                    </a:cubicBezTo>
                    <a:cubicBezTo>
                      <a:pt x="16040141" y="1040214"/>
                      <a:pt x="16271974" y="1329298"/>
                      <a:pt x="16442733" y="1653272"/>
                    </a:cubicBezTo>
                    <a:cubicBezTo>
                      <a:pt x="16612246" y="1979737"/>
                      <a:pt x="16716945" y="2334861"/>
                      <a:pt x="16749351" y="2699954"/>
                    </a:cubicBezTo>
                    <a:cubicBezTo>
                      <a:pt x="16781759" y="3066293"/>
                      <a:pt x="16741873" y="3433879"/>
                      <a:pt x="16632189" y="3784019"/>
                    </a:cubicBezTo>
                    <a:cubicBezTo>
                      <a:pt x="16549925" y="4045690"/>
                      <a:pt x="16429101" y="4294043"/>
                      <a:pt x="16274448" y="4520669"/>
                    </a:cubicBezTo>
                    <a:lnTo>
                      <a:pt x="16116038" y="4730033"/>
                    </a:lnTo>
                    <a:lnTo>
                      <a:pt x="16117122" y="4730942"/>
                    </a:lnTo>
                    <a:cubicBezTo>
                      <a:pt x="15960216" y="4916491"/>
                      <a:pt x="15860593" y="5141890"/>
                      <a:pt x="15829461" y="5382233"/>
                    </a:cubicBezTo>
                    <a:cubicBezTo>
                      <a:pt x="15798329" y="5623821"/>
                      <a:pt x="15835688" y="5867900"/>
                      <a:pt x="15939046" y="6085827"/>
                    </a:cubicBezTo>
                    <a:cubicBezTo>
                      <a:pt x="16042405" y="6306245"/>
                      <a:pt x="16205537" y="6491794"/>
                      <a:pt x="16411009" y="6620060"/>
                    </a:cubicBezTo>
                    <a:cubicBezTo>
                      <a:pt x="16615236" y="6749572"/>
                      <a:pt x="16853085" y="6818063"/>
                      <a:pt x="17095915" y="6815572"/>
                    </a:cubicBezTo>
                    <a:lnTo>
                      <a:pt x="17095929" y="6817578"/>
                    </a:lnTo>
                    <a:lnTo>
                      <a:pt x="24373939" y="6817578"/>
                    </a:lnTo>
                    <a:lnTo>
                      <a:pt x="24373939" y="8343556"/>
                    </a:lnTo>
                    <a:lnTo>
                      <a:pt x="17085151" y="8343556"/>
                    </a:lnTo>
                    <a:lnTo>
                      <a:pt x="17085151" y="8339223"/>
                    </a:lnTo>
                    <a:lnTo>
                      <a:pt x="16906187" y="8334074"/>
                    </a:lnTo>
                    <a:cubicBezTo>
                      <a:pt x="16442025" y="8304074"/>
                      <a:pt x="15992282" y="8158472"/>
                      <a:pt x="15597839" y="7908945"/>
                    </a:cubicBezTo>
                    <a:cubicBezTo>
                      <a:pt x="15147046" y="7625017"/>
                      <a:pt x="14787159" y="7216559"/>
                      <a:pt x="14560517" y="6734628"/>
                    </a:cubicBezTo>
                    <a:cubicBezTo>
                      <a:pt x="14333875" y="6251452"/>
                      <a:pt x="14250441" y="5713482"/>
                      <a:pt x="14318932" y="5185476"/>
                    </a:cubicBezTo>
                    <a:cubicBezTo>
                      <a:pt x="14378861" y="4722380"/>
                      <a:pt x="14554154" y="4284074"/>
                      <a:pt x="14827292" y="3908932"/>
                    </a:cubicBezTo>
                    <a:lnTo>
                      <a:pt x="14940970" y="3764019"/>
                    </a:lnTo>
                    <a:lnTo>
                      <a:pt x="14939555" y="3762836"/>
                    </a:lnTo>
                    <a:cubicBezTo>
                      <a:pt x="15046746" y="3634493"/>
                      <a:pt x="15127763" y="3487459"/>
                      <a:pt x="15177620" y="3327964"/>
                    </a:cubicBezTo>
                    <a:cubicBezTo>
                      <a:pt x="15227477" y="3168470"/>
                      <a:pt x="15244927" y="3001499"/>
                      <a:pt x="15229969" y="2835774"/>
                    </a:cubicBezTo>
                    <a:cubicBezTo>
                      <a:pt x="15215013" y="2670049"/>
                      <a:pt x="15168895" y="2508063"/>
                      <a:pt x="15090371" y="2359782"/>
                    </a:cubicBezTo>
                    <a:cubicBezTo>
                      <a:pt x="15013093" y="2212749"/>
                      <a:pt x="14908394" y="2080667"/>
                      <a:pt x="14780013" y="1973507"/>
                    </a:cubicBezTo>
                    <a:cubicBezTo>
                      <a:pt x="14652879" y="1867592"/>
                      <a:pt x="14504555" y="1786599"/>
                      <a:pt x="14345014" y="1735511"/>
                    </a:cubicBezTo>
                    <a:cubicBezTo>
                      <a:pt x="14185472" y="1686915"/>
                      <a:pt x="14018453" y="1668224"/>
                      <a:pt x="13852679" y="1683177"/>
                    </a:cubicBezTo>
                    <a:cubicBezTo>
                      <a:pt x="13686906" y="1698129"/>
                      <a:pt x="13524871" y="1745479"/>
                      <a:pt x="13376548" y="1822735"/>
                    </a:cubicBezTo>
                    <a:cubicBezTo>
                      <a:pt x="13229471" y="1899990"/>
                      <a:pt x="13097350" y="2004658"/>
                      <a:pt x="12990159" y="2133001"/>
                    </a:cubicBezTo>
                    <a:lnTo>
                      <a:pt x="12990052" y="2132912"/>
                    </a:lnTo>
                    <a:lnTo>
                      <a:pt x="7529932" y="8667679"/>
                    </a:lnTo>
                    <a:lnTo>
                      <a:pt x="7523962" y="8662688"/>
                    </a:lnTo>
                    <a:lnTo>
                      <a:pt x="7413481" y="8786478"/>
                    </a:lnTo>
                    <a:cubicBezTo>
                      <a:pt x="7131236" y="9083201"/>
                      <a:pt x="6785945" y="9314461"/>
                      <a:pt x="6403468" y="9462729"/>
                    </a:cubicBezTo>
                    <a:cubicBezTo>
                      <a:pt x="5965105" y="9632178"/>
                      <a:pt x="5491870" y="9689492"/>
                      <a:pt x="5027356" y="9628440"/>
                    </a:cubicBezTo>
                    <a:cubicBezTo>
                      <a:pt x="4561595" y="9566143"/>
                      <a:pt x="4119497" y="9387972"/>
                      <a:pt x="3740911" y="9110126"/>
                    </a:cubicBezTo>
                    <a:cubicBezTo>
                      <a:pt x="3362325" y="8832278"/>
                      <a:pt x="3060950" y="8463478"/>
                      <a:pt x="2861694" y="8037362"/>
                    </a:cubicBezTo>
                    <a:cubicBezTo>
                      <a:pt x="2663684" y="7611248"/>
                      <a:pt x="2576509" y="7142770"/>
                      <a:pt x="2607643" y="6674293"/>
                    </a:cubicBezTo>
                    <a:cubicBezTo>
                      <a:pt x="2637531" y="6205816"/>
                      <a:pt x="2785728" y="5752290"/>
                      <a:pt x="3038534" y="5356078"/>
                    </a:cubicBezTo>
                    <a:cubicBezTo>
                      <a:pt x="3291340" y="4959866"/>
                      <a:pt x="3638792" y="4633427"/>
                      <a:pt x="4049757" y="4409156"/>
                    </a:cubicBezTo>
                    <a:cubicBezTo>
                      <a:pt x="4461967" y="4182394"/>
                      <a:pt x="4923993" y="4065274"/>
                      <a:pt x="5393489" y="4065274"/>
                    </a:cubicBezTo>
                    <a:lnTo>
                      <a:pt x="5393489" y="5587825"/>
                    </a:lnTo>
                    <a:cubicBezTo>
                      <a:pt x="5179289" y="5587825"/>
                      <a:pt x="4970070" y="5642647"/>
                      <a:pt x="4783268" y="5744814"/>
                    </a:cubicBezTo>
                    <a:cubicBezTo>
                      <a:pt x="4595220" y="5846982"/>
                      <a:pt x="4438306" y="5995250"/>
                      <a:pt x="4322489" y="6175913"/>
                    </a:cubicBezTo>
                    <a:cubicBezTo>
                      <a:pt x="4207916" y="6355330"/>
                      <a:pt x="4140668" y="6562158"/>
                      <a:pt x="4126969" y="6773969"/>
                    </a:cubicBezTo>
                    <a:cubicBezTo>
                      <a:pt x="4113270" y="6988272"/>
                      <a:pt x="4153121" y="7200084"/>
                      <a:pt x="4242786" y="7394452"/>
                    </a:cubicBezTo>
                    <a:cubicBezTo>
                      <a:pt x="4333697" y="7587574"/>
                      <a:pt x="4470686" y="7754532"/>
                      <a:pt x="4642544" y="7881619"/>
                    </a:cubicBezTo>
                    <a:cubicBezTo>
                      <a:pt x="4814401" y="8007460"/>
                      <a:pt x="5014904" y="8088446"/>
                      <a:pt x="5227857" y="8117103"/>
                    </a:cubicBezTo>
                    <a:cubicBezTo>
                      <a:pt x="5438322" y="8145760"/>
                      <a:pt x="5653767" y="8119595"/>
                      <a:pt x="5851777" y="8041100"/>
                    </a:cubicBezTo>
                    <a:cubicBezTo>
                      <a:pt x="6051034" y="7963852"/>
                      <a:pt x="6227873" y="7839256"/>
                      <a:pt x="6364862" y="7674791"/>
                    </a:cubicBezTo>
                    <a:lnTo>
                      <a:pt x="6370820" y="7679803"/>
                    </a:lnTo>
                    <a:lnTo>
                      <a:pt x="11822661" y="1156428"/>
                    </a:lnTo>
                    <a:lnTo>
                      <a:pt x="11822266" y="1156097"/>
                    </a:lnTo>
                    <a:cubicBezTo>
                      <a:pt x="12057839" y="873244"/>
                      <a:pt x="12345761" y="641478"/>
                      <a:pt x="12671076" y="470769"/>
                    </a:cubicBezTo>
                    <a:cubicBezTo>
                      <a:pt x="12996391" y="302552"/>
                      <a:pt x="13351619" y="197884"/>
                      <a:pt x="13716820" y="165487"/>
                    </a:cubicBezTo>
                    <a:cubicBezTo>
                      <a:pt x="13808431" y="157076"/>
                      <a:pt x="13900121" y="153338"/>
                      <a:pt x="13991596" y="154176"/>
                    </a:cubicBezTo>
                    <a:close/>
                    <a:moveTo>
                      <a:pt x="0" y="0"/>
                    </a:moveTo>
                    <a:lnTo>
                      <a:pt x="5394730" y="0"/>
                    </a:lnTo>
                    <a:lnTo>
                      <a:pt x="5398982" y="0"/>
                    </a:lnTo>
                    <a:lnTo>
                      <a:pt x="5398982" y="211"/>
                    </a:lnTo>
                    <a:lnTo>
                      <a:pt x="5671126" y="13657"/>
                    </a:lnTo>
                    <a:cubicBezTo>
                      <a:pt x="6311219" y="77096"/>
                      <a:pt x="6912536" y="359468"/>
                      <a:pt x="7370682" y="817368"/>
                    </a:cubicBezTo>
                    <a:cubicBezTo>
                      <a:pt x="7895525" y="1340683"/>
                      <a:pt x="8189736" y="2052141"/>
                      <a:pt x="8189736" y="2793504"/>
                    </a:cubicBezTo>
                    <a:cubicBezTo>
                      <a:pt x="8189736" y="3534866"/>
                      <a:pt x="7895525" y="4243833"/>
                      <a:pt x="7370682" y="4767148"/>
                    </a:cubicBezTo>
                    <a:cubicBezTo>
                      <a:pt x="6847085" y="5291708"/>
                      <a:pt x="6136491" y="5585761"/>
                      <a:pt x="5394730" y="5585761"/>
                    </a:cubicBezTo>
                    <a:lnTo>
                      <a:pt x="5394730" y="4063165"/>
                    </a:lnTo>
                    <a:cubicBezTo>
                      <a:pt x="5731327" y="4063165"/>
                      <a:pt x="6054212" y="3929844"/>
                      <a:pt x="6293571" y="3691860"/>
                    </a:cubicBezTo>
                    <a:cubicBezTo>
                      <a:pt x="6531682" y="3452631"/>
                      <a:pt x="6665074" y="3129920"/>
                      <a:pt x="6665074" y="2793504"/>
                    </a:cubicBezTo>
                    <a:cubicBezTo>
                      <a:pt x="6665074" y="2455841"/>
                      <a:pt x="6531682" y="2133130"/>
                      <a:pt x="6293571" y="1895147"/>
                    </a:cubicBezTo>
                    <a:cubicBezTo>
                      <a:pt x="6084133" y="1686911"/>
                      <a:pt x="5810744" y="1558808"/>
                      <a:pt x="5520176" y="1530036"/>
                    </a:cubicBezTo>
                    <a:lnTo>
                      <a:pt x="5398982" y="1524053"/>
                    </a:lnTo>
                    <a:lnTo>
                      <a:pt x="5398982" y="1525978"/>
                    </a:lnTo>
                    <a:lnTo>
                      <a:pt x="0" y="1525978"/>
                    </a:lnTo>
                    <a:close/>
                  </a:path>
                </a:pathLst>
              </a:custGeom>
              <a:solidFill>
                <a:srgbClr val="D9D9D9"/>
              </a:solidFill>
              <a:ln>
                <a:noFill/>
              </a:ln>
            </p:spPr>
            <p:txBody>
              <a:bodyPr spcFirstLastPara="1" wrap="square" lIns="45733" tIns="22867" rIns="45733" bIns="22867" anchor="ctr" anchorCtr="0">
                <a:noAutofit/>
              </a:bodyPr>
              <a:lstStyle/>
              <a:p>
                <a:endParaRPr sz="3200">
                  <a:solidFill>
                    <a:srgbClr val="7F7F7F"/>
                  </a:solidFill>
                  <a:latin typeface="Cambria Math" panose="02040503050406030204" pitchFamily="18" charset="0"/>
                  <a:ea typeface="Cambria Math" panose="02040503050406030204" pitchFamily="18" charset="0"/>
                  <a:cs typeface="Lato Light"/>
                  <a:sym typeface="Lato Light"/>
                </a:endParaRPr>
              </a:p>
            </p:txBody>
          </p:sp>
          <p:sp>
            <p:nvSpPr>
              <p:cNvPr id="786" name="Google Shape;786;p34"/>
              <p:cNvSpPr/>
              <p:nvPr/>
            </p:nvSpPr>
            <p:spPr>
              <a:xfrm>
                <a:off x="1509652" y="2076677"/>
                <a:ext cx="7183815" cy="2420499"/>
              </a:xfrm>
              <a:custGeom>
                <a:avLst/>
                <a:gdLst/>
                <a:ahLst/>
                <a:cxnLst/>
                <a:rect l="l" t="t" r="r" b="b"/>
                <a:pathLst>
                  <a:path w="24351916" h="8205081" extrusionOk="0">
                    <a:moveTo>
                      <a:pt x="0" y="2456"/>
                    </a:moveTo>
                    <a:cubicBezTo>
                      <a:pt x="30078" y="-9576"/>
                      <a:pt x="5402178" y="26519"/>
                      <a:pt x="5390147" y="26519"/>
                    </a:cubicBezTo>
                    <a:cubicBezTo>
                      <a:pt x="5378116" y="26519"/>
                      <a:pt x="7469235" y="223982"/>
                      <a:pt x="7435516" y="2023761"/>
                    </a:cubicBezTo>
                    <a:cubicBezTo>
                      <a:pt x="7401797" y="3823540"/>
                      <a:pt x="6264997" y="4019519"/>
                      <a:pt x="6261257" y="4026827"/>
                    </a:cubicBezTo>
                    <a:cubicBezTo>
                      <a:pt x="6257517" y="4034135"/>
                      <a:pt x="4574088" y="4266231"/>
                      <a:pt x="4562295" y="4272925"/>
                    </a:cubicBezTo>
                    <a:cubicBezTo>
                      <a:pt x="4550502" y="4279619"/>
                      <a:pt x="2490652" y="5526959"/>
                      <a:pt x="3643024" y="7238338"/>
                    </a:cubicBezTo>
                    <a:cubicBezTo>
                      <a:pt x="4795396" y="8949717"/>
                      <a:pt x="6586393" y="7870392"/>
                      <a:pt x="6560750" y="7857426"/>
                    </a:cubicBezTo>
                    <a:cubicBezTo>
                      <a:pt x="6535107" y="7844460"/>
                      <a:pt x="12647582" y="647365"/>
                      <a:pt x="12633158" y="652161"/>
                    </a:cubicBezTo>
                    <a:cubicBezTo>
                      <a:pt x="12618734" y="656957"/>
                      <a:pt x="13724022" y="-422660"/>
                      <a:pt x="15111663" y="579972"/>
                    </a:cubicBezTo>
                    <a:cubicBezTo>
                      <a:pt x="16499304" y="1582604"/>
                      <a:pt x="16046374" y="2591152"/>
                      <a:pt x="16050126" y="2625340"/>
                    </a:cubicBezTo>
                    <a:cubicBezTo>
                      <a:pt x="16053878" y="2659528"/>
                      <a:pt x="15192717" y="4297804"/>
                      <a:pt x="15193806" y="4303548"/>
                    </a:cubicBezTo>
                    <a:cubicBezTo>
                      <a:pt x="15194895" y="4309292"/>
                      <a:pt x="14808343" y="4931383"/>
                      <a:pt x="15221771" y="5840324"/>
                    </a:cubicBezTo>
                    <a:cubicBezTo>
                      <a:pt x="15635199" y="6749265"/>
                      <a:pt x="16601450" y="6890959"/>
                      <a:pt x="16600947" y="6894727"/>
                    </a:cubicBezTo>
                    <a:cubicBezTo>
                      <a:pt x="16600444" y="6898495"/>
                      <a:pt x="24354468" y="6870301"/>
                      <a:pt x="24351916" y="6860456"/>
                    </a:cubicBezTo>
                  </a:path>
                </a:pathLst>
              </a:custGeom>
              <a:noFill/>
              <a:ln w="88900" cap="flat" cmpd="sng">
                <a:solidFill>
                  <a:srgbClr val="FFFFFF"/>
                </a:solidFill>
                <a:prstDash val="lgDash"/>
                <a:miter lim="800000"/>
                <a:headEnd type="none" w="sm" len="sm"/>
                <a:tailEnd type="none" w="sm" len="sm"/>
              </a:ln>
            </p:spPr>
            <p:txBody>
              <a:bodyPr spcFirstLastPara="1" wrap="square" lIns="45733" tIns="22867" rIns="45733" bIns="22867" anchor="ctr" anchorCtr="0">
                <a:noAutofit/>
              </a:bodyPr>
              <a:lstStyle/>
              <a:p>
                <a:pPr algn="ctr"/>
                <a:endParaRPr sz="1867">
                  <a:solidFill>
                    <a:srgbClr val="FFFFFF"/>
                  </a:solidFill>
                  <a:latin typeface="Cambria Math" panose="02040503050406030204" pitchFamily="18" charset="0"/>
                  <a:ea typeface="Cambria Math" panose="02040503050406030204" pitchFamily="18" charset="0"/>
                  <a:cs typeface="Lato Light"/>
                  <a:sym typeface="Lato Light"/>
                </a:endParaRPr>
              </a:p>
            </p:txBody>
          </p:sp>
          <p:sp>
            <p:nvSpPr>
              <p:cNvPr id="787" name="Google Shape;787;p34"/>
              <p:cNvSpPr/>
              <p:nvPr/>
            </p:nvSpPr>
            <p:spPr>
              <a:xfrm>
                <a:off x="8688636" y="3850571"/>
                <a:ext cx="58200" cy="496500"/>
              </a:xfrm>
              <a:prstGeom prst="rect">
                <a:avLst/>
              </a:prstGeom>
              <a:solidFill>
                <a:schemeClr val="lt1"/>
              </a:solidFill>
              <a:ln>
                <a:noFill/>
              </a:ln>
            </p:spPr>
            <p:txBody>
              <a:bodyPr spcFirstLastPara="1" wrap="square" lIns="121900" tIns="121900" rIns="121900" bIns="121900" anchor="ctr" anchorCtr="0">
                <a:noAutofit/>
              </a:bodyPr>
              <a:lstStyle/>
              <a:p>
                <a:endParaRPr sz="2400">
                  <a:latin typeface="Cambria Math" panose="02040503050406030204" pitchFamily="18" charset="0"/>
                  <a:ea typeface="Cambria Math" panose="02040503050406030204" pitchFamily="18" charset="0"/>
                </a:endParaRPr>
              </a:p>
            </p:txBody>
          </p:sp>
        </p:grpSp>
        <p:sp>
          <p:nvSpPr>
            <p:cNvPr id="788" name="Google Shape;788;p34"/>
            <p:cNvSpPr/>
            <p:nvPr/>
          </p:nvSpPr>
          <p:spPr>
            <a:xfrm>
              <a:off x="457225" y="1872075"/>
              <a:ext cx="1165800" cy="448200"/>
            </a:xfrm>
            <a:prstGeom prst="rect">
              <a:avLst/>
            </a:prstGeom>
            <a:solidFill>
              <a:srgbClr val="D9D9D9"/>
            </a:solidFill>
            <a:ln>
              <a:noFill/>
            </a:ln>
          </p:spPr>
          <p:txBody>
            <a:bodyPr spcFirstLastPara="1" wrap="square" lIns="121900" tIns="121900" rIns="121900" bIns="121900" anchor="ctr" anchorCtr="0">
              <a:noAutofit/>
            </a:bodyPr>
            <a:lstStyle/>
            <a:p>
              <a:endParaRPr sz="2400">
                <a:latin typeface="Cambria Math" panose="02040503050406030204" pitchFamily="18" charset="0"/>
                <a:ea typeface="Cambria Math" panose="02040503050406030204" pitchFamily="18" charset="0"/>
              </a:endParaRPr>
            </a:p>
          </p:txBody>
        </p:sp>
        <p:sp>
          <p:nvSpPr>
            <p:cNvPr id="789" name="Google Shape;789;p34"/>
            <p:cNvSpPr/>
            <p:nvPr/>
          </p:nvSpPr>
          <p:spPr>
            <a:xfrm>
              <a:off x="751425" y="2031150"/>
              <a:ext cx="595200" cy="90600"/>
            </a:xfrm>
            <a:prstGeom prst="rect">
              <a:avLst/>
            </a:prstGeom>
            <a:solidFill>
              <a:schemeClr val="lt1"/>
            </a:solidFill>
            <a:ln>
              <a:noFill/>
            </a:ln>
          </p:spPr>
          <p:txBody>
            <a:bodyPr spcFirstLastPara="1" wrap="square" lIns="121900" tIns="121900" rIns="121900" bIns="121900" anchor="ctr" anchorCtr="0">
              <a:noAutofit/>
            </a:bodyPr>
            <a:lstStyle/>
            <a:p>
              <a:endParaRPr sz="2400">
                <a:latin typeface="Cambria Math" panose="02040503050406030204" pitchFamily="18" charset="0"/>
                <a:ea typeface="Cambria Math" panose="02040503050406030204" pitchFamily="18" charset="0"/>
              </a:endParaRPr>
            </a:p>
          </p:txBody>
        </p:sp>
      </p:grpSp>
      <p:pic>
        <p:nvPicPr>
          <p:cNvPr id="22" name="Gráfico 1">
            <a:extLst>
              <a:ext uri="{FF2B5EF4-FFF2-40B4-BE49-F238E27FC236}">
                <a16:creationId xmlns:a16="http://schemas.microsoft.com/office/drawing/2014/main" id="{108FDE2F-E3E5-451D-A964-0EF3AB306ACD}"/>
              </a:ext>
            </a:extLst>
          </p:cNvPr>
          <p:cNvPicPr/>
          <p:nvPr/>
        </p:nvPicPr>
        <p:blipFill rotWithShape="1">
          <a:blip r:embed="rId3">
            <a:extLst>
              <a:ext uri="{96DAC541-7B7A-43D3-8B79-37D633B846F1}">
                <asvg:svgBlip xmlns:asvg="http://schemas.microsoft.com/office/drawing/2016/SVG/main" r:embed="rId4"/>
              </a:ext>
            </a:extLst>
          </a:blip>
          <a:srcRect r="98642"/>
          <a:stretch/>
        </p:blipFill>
        <p:spPr bwMode="auto">
          <a:xfrm rot="5400000">
            <a:off x="5769244" y="-5729686"/>
            <a:ext cx="193174" cy="11590988"/>
          </a:xfrm>
          <a:prstGeom prst="rect">
            <a:avLst/>
          </a:prstGeom>
          <a:ln>
            <a:noFill/>
          </a:ln>
          <a:extLst>
            <a:ext uri="{53640926-AAD7-44D8-BBD7-CCE9431645EC}">
              <a14:shadowObscured xmlns:a14="http://schemas.microsoft.com/office/drawing/2010/main"/>
            </a:ext>
          </a:extLst>
        </p:spPr>
      </p:pic>
      <p:sp>
        <p:nvSpPr>
          <p:cNvPr id="23" name="Google Shape;774;p34">
            <a:extLst>
              <a:ext uri="{FF2B5EF4-FFF2-40B4-BE49-F238E27FC236}">
                <a16:creationId xmlns:a16="http://schemas.microsoft.com/office/drawing/2014/main" id="{FFC26AF3-5728-4F80-96BC-A6D2D0FA3F47}"/>
              </a:ext>
            </a:extLst>
          </p:cNvPr>
          <p:cNvSpPr txBox="1"/>
          <p:nvPr/>
        </p:nvSpPr>
        <p:spPr>
          <a:xfrm>
            <a:off x="1919610" y="1296735"/>
            <a:ext cx="3619600" cy="372800"/>
          </a:xfrm>
          <a:prstGeom prst="rect">
            <a:avLst/>
          </a:prstGeom>
          <a:noFill/>
          <a:ln>
            <a:noFill/>
          </a:ln>
        </p:spPr>
        <p:txBody>
          <a:bodyPr spcFirstLastPara="1" wrap="square" lIns="121900" tIns="121900" rIns="121900" bIns="121900" anchor="ctr" anchorCtr="0">
            <a:noAutofit/>
          </a:bodyPr>
          <a:lstStyle/>
          <a:p>
            <a:r>
              <a:rPr lang="en" sz="2667" b="1" dirty="0">
                <a:solidFill>
                  <a:schemeClr val="accent1"/>
                </a:solidFill>
                <a:latin typeface="Cambria Math" panose="02040503050406030204" pitchFamily="18" charset="0"/>
                <a:ea typeface="Cambria Math" panose="02040503050406030204" pitchFamily="18" charset="0"/>
                <a:cs typeface="Fira Sans Extra Condensed Medium"/>
                <a:sym typeface="Fira Sans Extra Condensed Medium"/>
              </a:rPr>
              <a:t>Introducci</a:t>
            </a:r>
            <a:r>
              <a:rPr lang="es-VE" sz="2667" b="1" dirty="0" err="1">
                <a:solidFill>
                  <a:schemeClr val="accent1"/>
                </a:solidFill>
                <a:latin typeface="Cambria Math" panose="02040503050406030204" pitchFamily="18" charset="0"/>
                <a:ea typeface="Cambria Math" panose="02040503050406030204" pitchFamily="18" charset="0"/>
                <a:cs typeface="Fira Sans Extra Condensed Medium"/>
                <a:sym typeface="Fira Sans Extra Condensed Medium"/>
              </a:rPr>
              <a:t>ón</a:t>
            </a:r>
            <a:r>
              <a:rPr lang="es-VE" sz="2667" b="1" dirty="0">
                <a:solidFill>
                  <a:schemeClr val="accent1"/>
                </a:solidFill>
                <a:latin typeface="Cambria Math" panose="02040503050406030204" pitchFamily="18" charset="0"/>
                <a:ea typeface="Cambria Math" panose="02040503050406030204" pitchFamily="18" charset="0"/>
                <a:cs typeface="Fira Sans Extra Condensed Medium"/>
                <a:sym typeface="Fira Sans Extra Condensed Medium"/>
              </a:rPr>
              <a:t> </a:t>
            </a:r>
            <a:endParaRPr sz="2667" b="1" dirty="0">
              <a:solidFill>
                <a:schemeClr val="accent1"/>
              </a:solidFill>
              <a:latin typeface="Cambria Math" panose="02040503050406030204" pitchFamily="18" charset="0"/>
              <a:ea typeface="Cambria Math" panose="02040503050406030204" pitchFamily="18" charset="0"/>
              <a:cs typeface="Fira Sans Extra Condensed Medium"/>
              <a:sym typeface="Fira Sans Extra Condensed Medium"/>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áfico 1"/>
          <p:cNvPicPr/>
          <p:nvPr/>
        </p:nvPicPr>
        <p:blipFill rotWithShape="1">
          <a:blip r:embed="rId2">
            <a:extLst>
              <a:ext uri="{96DAC541-7B7A-43D3-8B79-37D633B846F1}">
                <asvg:svgBlip xmlns:asvg="http://schemas.microsoft.com/office/drawing/2016/SVG/main" r:embed="rId3"/>
              </a:ext>
            </a:extLst>
          </a:blip>
          <a:srcRect r="98642"/>
          <a:stretch/>
        </p:blipFill>
        <p:spPr bwMode="auto">
          <a:xfrm rot="5400000">
            <a:off x="5904970" y="-5557229"/>
            <a:ext cx="193174" cy="11590988"/>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495835" y="430321"/>
            <a:ext cx="2517821" cy="461665"/>
          </a:xfrm>
          <a:prstGeom prst="rect">
            <a:avLst/>
          </a:prstGeom>
          <a:noFill/>
        </p:spPr>
        <p:txBody>
          <a:bodyPr wrap="square" rtlCol="0">
            <a:spAutoFit/>
          </a:bodyPr>
          <a:lstStyle/>
          <a:p>
            <a:r>
              <a:rPr lang="es-ES" sz="2400" b="1" dirty="0"/>
              <a:t>1. INTRODUCCIÓN</a:t>
            </a:r>
            <a:endParaRPr lang="es-VE" sz="2400" b="1" dirty="0"/>
          </a:p>
        </p:txBody>
      </p:sp>
      <p:sp>
        <p:nvSpPr>
          <p:cNvPr id="6" name="CuadroTexto 5"/>
          <p:cNvSpPr txBox="1"/>
          <p:nvPr/>
        </p:nvSpPr>
        <p:spPr>
          <a:xfrm>
            <a:off x="495835" y="802789"/>
            <a:ext cx="4732448" cy="369332"/>
          </a:xfrm>
          <a:prstGeom prst="rect">
            <a:avLst/>
          </a:prstGeom>
          <a:noFill/>
        </p:spPr>
        <p:txBody>
          <a:bodyPr wrap="square" rtlCol="0">
            <a:spAutoFit/>
          </a:bodyPr>
          <a:lstStyle/>
          <a:p>
            <a:r>
              <a:rPr lang="es-ES" b="1" dirty="0">
                <a:solidFill>
                  <a:srgbClr val="0070C0"/>
                </a:solidFill>
                <a:latin typeface="Bahnschrift Light Condensed" panose="020B0502040204020203" pitchFamily="34" charset="0"/>
              </a:rPr>
              <a:t>1.1. RIADIS: CONSTRUYENDO COMPROMISOS AMBICIOSOS</a:t>
            </a:r>
            <a:endParaRPr lang="es-VE" b="1" dirty="0">
              <a:solidFill>
                <a:srgbClr val="0070C0"/>
              </a:solidFill>
              <a:latin typeface="Bahnschrift Light Condensed" panose="020B0502040204020203" pitchFamily="34" charset="0"/>
            </a:endParaRPr>
          </a:p>
        </p:txBody>
      </p:sp>
      <p:sp>
        <p:nvSpPr>
          <p:cNvPr id="2" name="Rectángulo 1">
            <a:extLst>
              <a:ext uri="{FF2B5EF4-FFF2-40B4-BE49-F238E27FC236}">
                <a16:creationId xmlns:a16="http://schemas.microsoft.com/office/drawing/2014/main" id="{7F94E2EA-A493-4519-B8CE-6EEFDB7AC067}"/>
              </a:ext>
            </a:extLst>
          </p:cNvPr>
          <p:cNvSpPr/>
          <p:nvPr/>
        </p:nvSpPr>
        <p:spPr>
          <a:xfrm>
            <a:off x="392533" y="1342932"/>
            <a:ext cx="5222387" cy="4788298"/>
          </a:xfrm>
          <a:prstGeom prst="rect">
            <a:avLst/>
          </a:prstGeom>
        </p:spPr>
        <p:txBody>
          <a:bodyPr wrap="square">
            <a:spAutoFit/>
          </a:bodyPr>
          <a:lstStyle/>
          <a:p>
            <a:pPr algn="just">
              <a:lnSpc>
                <a:spcPct val="107000"/>
              </a:lnSpc>
              <a:spcAft>
                <a:spcPts val="800"/>
              </a:spcAft>
              <a:tabLst>
                <a:tab pos="755650" algn="l"/>
              </a:tabLst>
            </a:pPr>
            <a:r>
              <a:rPr lang="es-MX" sz="1500" dirty="0">
                <a:latin typeface="Cambria Math" panose="02040503050406030204" pitchFamily="18" charset="0"/>
                <a:ea typeface="Calibri" panose="020F0502020204030204" pitchFamily="34" charset="0"/>
                <a:cs typeface="Calibri" panose="020F0502020204030204" pitchFamily="34" charset="0"/>
              </a:rPr>
              <a:t>A partir de la experiencia de las dos ediciones anteriores de la Cumbre Mundial sobre la Discapacidad (GDS), se ha establecido un mecanismo estructurado para formular compromisos concretos alineados con los derechos de las personas con discapacidad, enmarcados en la Convención sobre los Derechos de las Personas con Discapacidad (CDPD) de la ONU. Este mecanismo, reforzado para la Cumbre Global de 2025, deberá servir para promover acciones prácticas diseñadas en colaboración con las organizaciones de personas con discapacidad (OPD), incluyendo un plan de monitoreo y seguimiento ejecutado por la secretaría de la Cumbre Regional para garantizar transparencia y rendición de cuentas. En la </a:t>
            </a:r>
            <a:r>
              <a:rPr lang="es-MX" sz="1500" dirty="0" err="1">
                <a:latin typeface="Cambria Math" panose="02040503050406030204" pitchFamily="18" charset="0"/>
                <a:ea typeface="Calibri" panose="020F0502020204030204" pitchFamily="34" charset="0"/>
                <a:cs typeface="Calibri" panose="020F0502020204030204" pitchFamily="34" charset="0"/>
              </a:rPr>
              <a:t>precumbre</a:t>
            </a:r>
            <a:r>
              <a:rPr lang="es-MX" sz="1500" dirty="0">
                <a:latin typeface="Cambria Math" panose="02040503050406030204" pitchFamily="18" charset="0"/>
                <a:ea typeface="Calibri" panose="020F0502020204030204" pitchFamily="34" charset="0"/>
                <a:cs typeface="Calibri" panose="020F0502020204030204" pitchFamily="34" charset="0"/>
              </a:rPr>
              <a:t> regional de Latinoamérica y el Caribe, más de 100 organizaciones priorizaron 38 llamados a la acción, enfocados en ejes temáticos como educación inclusiva, protección social, cambio climático, gestión inclusiva de riesgos y empleo digno, además de abordar temas emergentes relacionados con grupos históricamente marginalizados</a:t>
            </a:r>
            <a:r>
              <a:rPr lang="es-MX" sz="1600" dirty="0">
                <a:latin typeface="Cambria Math" panose="02040503050406030204" pitchFamily="18" charset="0"/>
                <a:ea typeface="Calibri" panose="020F0502020204030204" pitchFamily="34" charset="0"/>
                <a:cs typeface="Calibri" panose="020F0502020204030204" pitchFamily="34" charset="0"/>
              </a:rPr>
              <a:t>.</a:t>
            </a:r>
            <a:endParaRPr lang="es-VE"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a:extLst>
              <a:ext uri="{FF2B5EF4-FFF2-40B4-BE49-F238E27FC236}">
                <a16:creationId xmlns:a16="http://schemas.microsoft.com/office/drawing/2014/main" id="{DA965031-86B2-4490-9B32-22C33016C81F}"/>
              </a:ext>
            </a:extLst>
          </p:cNvPr>
          <p:cNvSpPr/>
          <p:nvPr/>
        </p:nvSpPr>
        <p:spPr>
          <a:xfrm>
            <a:off x="5775055" y="1401409"/>
            <a:ext cx="5143419" cy="2302810"/>
          </a:xfrm>
          <a:prstGeom prst="rect">
            <a:avLst/>
          </a:prstGeom>
        </p:spPr>
        <p:txBody>
          <a:bodyPr wrap="square">
            <a:spAutoFit/>
          </a:bodyPr>
          <a:lstStyle/>
          <a:p>
            <a:pPr algn="just">
              <a:lnSpc>
                <a:spcPct val="107000"/>
              </a:lnSpc>
              <a:spcAft>
                <a:spcPts val="800"/>
              </a:spcAft>
              <a:tabLst>
                <a:tab pos="755650" algn="l"/>
              </a:tabLst>
            </a:pPr>
            <a:r>
              <a:rPr lang="es-MX" sz="1500" dirty="0">
                <a:latin typeface="Cambria Math" panose="02040503050406030204" pitchFamily="18" charset="0"/>
                <a:ea typeface="Calibri" panose="020F0502020204030204" pitchFamily="34" charset="0"/>
                <a:cs typeface="Calibri" panose="020F0502020204030204" pitchFamily="34" charset="0"/>
              </a:rPr>
              <a:t>En este contexto, RIADIS implementará acciones para generar espacios de negociación entre </a:t>
            </a:r>
            <a:r>
              <a:rPr lang="es-MX" sz="1500" i="1" dirty="0" err="1">
                <a:latin typeface="Cambria Math" panose="02040503050406030204" pitchFamily="18" charset="0"/>
                <a:ea typeface="Calibri" panose="020F0502020204030204" pitchFamily="34" charset="0"/>
                <a:cs typeface="Calibri" panose="020F0502020204030204" pitchFamily="34" charset="0"/>
              </a:rPr>
              <a:t>stakeholders</a:t>
            </a:r>
            <a:r>
              <a:rPr lang="es-MX" sz="1500" dirty="0">
                <a:latin typeface="Cambria Math" panose="02040503050406030204" pitchFamily="18" charset="0"/>
                <a:ea typeface="Calibri" panose="020F0502020204030204" pitchFamily="34" charset="0"/>
                <a:cs typeface="Calibri" panose="020F0502020204030204" pitchFamily="34" charset="0"/>
              </a:rPr>
              <a:t>, con el objetivo de renovar y construir compromisos ambiciosos basados en los llamados a la acción. Estos compromisos involucrarán a gobiernos, agencias de la ONU, sociedad civil (incluyendo OPD), sector privado, académicos y otras partes interesadas, con el fin de desarrollar e implementar políticas e iniciativas que promuevan la inclusión de los 85 millones de personas con discapacidad en la región.</a:t>
            </a:r>
            <a:endParaRPr lang="es-VE" sz="15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Imagen 7" descr="Icono de 2 manos estrechadas que representan compromiso">
            <a:extLst>
              <a:ext uri="{FF2B5EF4-FFF2-40B4-BE49-F238E27FC236}">
                <a16:creationId xmlns:a16="http://schemas.microsoft.com/office/drawing/2014/main" id="{AC75265F-2275-4EE4-83FB-FE1E11DCD7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65534" y="3828876"/>
            <a:ext cx="2525085" cy="2525085"/>
          </a:xfrm>
          <a:prstGeom prst="rect">
            <a:avLst/>
          </a:prstGeom>
        </p:spPr>
      </p:pic>
    </p:spTree>
    <p:extLst>
      <p:ext uri="{BB962C8B-B14F-4D97-AF65-F5344CB8AC3E}">
        <p14:creationId xmlns:p14="http://schemas.microsoft.com/office/powerpoint/2010/main" val="851589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áfico 1"/>
          <p:cNvPicPr/>
          <p:nvPr/>
        </p:nvPicPr>
        <p:blipFill rotWithShape="1">
          <a:blip r:embed="rId2">
            <a:extLst>
              <a:ext uri="{96DAC541-7B7A-43D3-8B79-37D633B846F1}">
                <asvg:svgBlip xmlns:asvg="http://schemas.microsoft.com/office/drawing/2016/SVG/main" r:embed="rId3"/>
              </a:ext>
            </a:extLst>
          </a:blip>
          <a:srcRect r="98642"/>
          <a:stretch/>
        </p:blipFill>
        <p:spPr bwMode="auto">
          <a:xfrm rot="5400000">
            <a:off x="5904970" y="-5557229"/>
            <a:ext cx="193174" cy="11590988"/>
          </a:xfrm>
          <a:prstGeom prst="rect">
            <a:avLst/>
          </a:prstGeom>
          <a:ln>
            <a:noFill/>
          </a:ln>
          <a:extLst>
            <a:ext uri="{53640926-AAD7-44D8-BBD7-CCE9431645EC}">
              <a14:shadowObscured xmlns:a14="http://schemas.microsoft.com/office/drawing/2010/main"/>
            </a:ext>
          </a:extLst>
        </p:spPr>
      </p:pic>
      <p:sp>
        <p:nvSpPr>
          <p:cNvPr id="7" name="CuadroTexto 6">
            <a:extLst>
              <a:ext uri="{FF2B5EF4-FFF2-40B4-BE49-F238E27FC236}">
                <a16:creationId xmlns:a16="http://schemas.microsoft.com/office/drawing/2014/main" id="{5E214BD5-2318-4FFD-9856-0EAF8C69B8B7}"/>
              </a:ext>
            </a:extLst>
          </p:cNvPr>
          <p:cNvSpPr txBox="1"/>
          <p:nvPr/>
        </p:nvSpPr>
        <p:spPr>
          <a:xfrm>
            <a:off x="495835" y="430321"/>
            <a:ext cx="5600165" cy="461665"/>
          </a:xfrm>
          <a:prstGeom prst="rect">
            <a:avLst/>
          </a:prstGeom>
          <a:noFill/>
        </p:spPr>
        <p:txBody>
          <a:bodyPr wrap="square" rtlCol="0">
            <a:spAutoFit/>
          </a:bodyPr>
          <a:lstStyle/>
          <a:p>
            <a:r>
              <a:rPr lang="es-ES" sz="2400" b="1" dirty="0"/>
              <a:t>2. CRITERIOS PARA LOS COMPROMISOS </a:t>
            </a:r>
            <a:endParaRPr lang="es-VE" sz="2400" b="1" dirty="0"/>
          </a:p>
        </p:txBody>
      </p:sp>
      <p:sp>
        <p:nvSpPr>
          <p:cNvPr id="2" name="Rectángulo 1">
            <a:extLst>
              <a:ext uri="{FF2B5EF4-FFF2-40B4-BE49-F238E27FC236}">
                <a16:creationId xmlns:a16="http://schemas.microsoft.com/office/drawing/2014/main" id="{EC1A1340-9711-452C-B2AB-12EE38FDCC18}"/>
              </a:ext>
            </a:extLst>
          </p:cNvPr>
          <p:cNvSpPr/>
          <p:nvPr/>
        </p:nvSpPr>
        <p:spPr>
          <a:xfrm>
            <a:off x="723803" y="1530299"/>
            <a:ext cx="4504480" cy="1396344"/>
          </a:xfrm>
          <a:prstGeom prst="rect">
            <a:avLst/>
          </a:prstGeom>
        </p:spPr>
        <p:txBody>
          <a:bodyPr wrap="square">
            <a:spAutoFit/>
          </a:bodyPr>
          <a:lstStyle/>
          <a:p>
            <a:pPr algn="just">
              <a:lnSpc>
                <a:spcPct val="107000"/>
              </a:lnSpc>
              <a:spcAft>
                <a:spcPts val="800"/>
              </a:spcAft>
              <a:tabLst>
                <a:tab pos="755650" algn="l"/>
              </a:tabLst>
            </a:pPr>
            <a:r>
              <a:rPr lang="es-VE" sz="1600" dirty="0">
                <a:latin typeface="Cambria Math" panose="02040503050406030204" pitchFamily="18" charset="0"/>
                <a:ea typeface="Calibri" panose="020F0502020204030204" pitchFamily="34" charset="0"/>
                <a:cs typeface="Calibri" panose="020F0502020204030204" pitchFamily="34" charset="0"/>
              </a:rPr>
              <a:t>Alineados con  la orientación de la secretaria de la Cumbre mundial sobre Discapacidad 2025, se vigilará que los compromisos estructurados desde Latinoamérica y el caribe cumplan con los siguientes criterios: </a:t>
            </a:r>
            <a:endParaRPr lang="es-VE"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a:extLst>
              <a:ext uri="{FF2B5EF4-FFF2-40B4-BE49-F238E27FC236}">
                <a16:creationId xmlns:a16="http://schemas.microsoft.com/office/drawing/2014/main" id="{E272F173-2DBD-45C7-8382-18440AC56795}"/>
              </a:ext>
            </a:extLst>
          </p:cNvPr>
          <p:cNvSpPr/>
          <p:nvPr/>
        </p:nvSpPr>
        <p:spPr>
          <a:xfrm>
            <a:off x="1722381" y="4551181"/>
            <a:ext cx="2215350" cy="338554"/>
          </a:xfrm>
          <a:prstGeom prst="rect">
            <a:avLst/>
          </a:prstGeom>
        </p:spPr>
        <p:txBody>
          <a:bodyPr wrap="none">
            <a:spAutoFit/>
          </a:bodyPr>
          <a:lstStyle/>
          <a:p>
            <a:r>
              <a:rPr lang="es-VE" sz="1600" b="1" cap="small" dirty="0">
                <a:solidFill>
                  <a:srgbClr val="000000"/>
                </a:solidFill>
                <a:latin typeface="Cambria Math" panose="02040503050406030204" pitchFamily="18" charset="0"/>
                <a:ea typeface="Cambria Math" panose="02040503050406030204" pitchFamily="18" charset="0"/>
              </a:rPr>
              <a:t>coherentes con la </a:t>
            </a:r>
            <a:r>
              <a:rPr lang="es-VE" sz="1600" b="1" cap="small" dirty="0" err="1">
                <a:solidFill>
                  <a:srgbClr val="000000"/>
                </a:solidFill>
                <a:latin typeface="Cambria Math" panose="02040503050406030204" pitchFamily="18" charset="0"/>
                <a:ea typeface="Cambria Math" panose="02040503050406030204" pitchFamily="18" charset="0"/>
              </a:rPr>
              <a:t>cdpd</a:t>
            </a:r>
            <a:endParaRPr lang="es-VE" sz="1600" b="1" cap="small" dirty="0">
              <a:latin typeface="Cambria Math" panose="02040503050406030204" pitchFamily="18" charset="0"/>
              <a:ea typeface="Cambria Math" panose="02040503050406030204" pitchFamily="18" charset="0"/>
            </a:endParaRPr>
          </a:p>
        </p:txBody>
      </p:sp>
      <p:sp>
        <p:nvSpPr>
          <p:cNvPr id="5" name="Rectángulo 4">
            <a:extLst>
              <a:ext uri="{FF2B5EF4-FFF2-40B4-BE49-F238E27FC236}">
                <a16:creationId xmlns:a16="http://schemas.microsoft.com/office/drawing/2014/main" id="{8AB461CC-1ECC-4173-BFFE-AB745F43E398}"/>
              </a:ext>
            </a:extLst>
          </p:cNvPr>
          <p:cNvSpPr/>
          <p:nvPr/>
        </p:nvSpPr>
        <p:spPr>
          <a:xfrm>
            <a:off x="1755727" y="3076543"/>
            <a:ext cx="1968424" cy="338554"/>
          </a:xfrm>
          <a:prstGeom prst="rect">
            <a:avLst/>
          </a:prstGeom>
        </p:spPr>
        <p:txBody>
          <a:bodyPr wrap="none">
            <a:spAutoFit/>
          </a:bodyPr>
          <a:lstStyle/>
          <a:p>
            <a:r>
              <a:rPr lang="es-VE" sz="1600" b="1" cap="small" dirty="0">
                <a:solidFill>
                  <a:srgbClr val="000000"/>
                </a:solidFill>
                <a:latin typeface="Cambria Math" panose="02040503050406030204" pitchFamily="18" charset="0"/>
                <a:ea typeface="Cambria Math" panose="02040503050406030204" pitchFamily="18" charset="0"/>
              </a:rPr>
              <a:t>inclusivos de las </a:t>
            </a:r>
            <a:r>
              <a:rPr lang="es-VE" sz="1600" b="1" cap="small" dirty="0" err="1">
                <a:solidFill>
                  <a:srgbClr val="000000"/>
                </a:solidFill>
                <a:latin typeface="Cambria Math" panose="02040503050406030204" pitchFamily="18" charset="0"/>
                <a:ea typeface="Cambria Math" panose="02040503050406030204" pitchFamily="18" charset="0"/>
              </a:rPr>
              <a:t>opd</a:t>
            </a:r>
            <a:endParaRPr lang="es-VE" sz="1600" b="1" cap="small" dirty="0">
              <a:latin typeface="Cambria Math" panose="02040503050406030204" pitchFamily="18" charset="0"/>
              <a:ea typeface="Cambria Math" panose="02040503050406030204" pitchFamily="18" charset="0"/>
            </a:endParaRPr>
          </a:p>
        </p:txBody>
      </p:sp>
      <p:sp>
        <p:nvSpPr>
          <p:cNvPr id="8" name="Rectángulo 7">
            <a:extLst>
              <a:ext uri="{FF2B5EF4-FFF2-40B4-BE49-F238E27FC236}">
                <a16:creationId xmlns:a16="http://schemas.microsoft.com/office/drawing/2014/main" id="{6702A063-5B0A-4973-8B9E-7FEDC9E1DB84}"/>
              </a:ext>
            </a:extLst>
          </p:cNvPr>
          <p:cNvSpPr/>
          <p:nvPr/>
        </p:nvSpPr>
        <p:spPr>
          <a:xfrm>
            <a:off x="1795898" y="6030913"/>
            <a:ext cx="1888081" cy="338554"/>
          </a:xfrm>
          <a:prstGeom prst="rect">
            <a:avLst/>
          </a:prstGeom>
        </p:spPr>
        <p:txBody>
          <a:bodyPr wrap="none">
            <a:spAutoFit/>
          </a:bodyPr>
          <a:lstStyle/>
          <a:p>
            <a:r>
              <a:rPr lang="es-VE" sz="1600" b="1" cap="small" dirty="0">
                <a:solidFill>
                  <a:srgbClr val="000000"/>
                </a:solidFill>
                <a:latin typeface="Cambria Math" panose="02040503050406030204" pitchFamily="18" charset="0"/>
                <a:ea typeface="Cambria Math" panose="02040503050406030204" pitchFamily="18" charset="0"/>
              </a:rPr>
              <a:t>con valor agregado</a:t>
            </a:r>
            <a:endParaRPr lang="es-VE" sz="1600" b="1" cap="small" dirty="0">
              <a:latin typeface="Cambria Math" panose="02040503050406030204" pitchFamily="18" charset="0"/>
              <a:ea typeface="Cambria Math" panose="02040503050406030204" pitchFamily="18" charset="0"/>
            </a:endParaRPr>
          </a:p>
        </p:txBody>
      </p:sp>
      <p:sp>
        <p:nvSpPr>
          <p:cNvPr id="10" name="Rectángulo 9">
            <a:extLst>
              <a:ext uri="{FF2B5EF4-FFF2-40B4-BE49-F238E27FC236}">
                <a16:creationId xmlns:a16="http://schemas.microsoft.com/office/drawing/2014/main" id="{2CEB8288-A791-4F6F-B790-7DB3FA500747}"/>
              </a:ext>
            </a:extLst>
          </p:cNvPr>
          <p:cNvSpPr/>
          <p:nvPr/>
        </p:nvSpPr>
        <p:spPr>
          <a:xfrm>
            <a:off x="1760239" y="5327701"/>
            <a:ext cx="2384114" cy="338554"/>
          </a:xfrm>
          <a:prstGeom prst="rect">
            <a:avLst/>
          </a:prstGeom>
        </p:spPr>
        <p:txBody>
          <a:bodyPr wrap="none">
            <a:spAutoFit/>
          </a:bodyPr>
          <a:lstStyle/>
          <a:p>
            <a:r>
              <a:rPr lang="es-VE" sz="1600" b="1" cap="small" dirty="0">
                <a:solidFill>
                  <a:srgbClr val="000000"/>
                </a:solidFill>
                <a:latin typeface="Cambria Math" panose="02040503050406030204" pitchFamily="18" charset="0"/>
                <a:ea typeface="Cambria Math" panose="02040503050406030204" pitchFamily="18" charset="0"/>
              </a:rPr>
              <a:t>medibles y cuantificables</a:t>
            </a:r>
            <a:endParaRPr lang="es-VE" sz="1600" b="1" cap="small" dirty="0">
              <a:latin typeface="Cambria Math" panose="02040503050406030204" pitchFamily="18" charset="0"/>
              <a:ea typeface="Cambria Math" panose="02040503050406030204" pitchFamily="18" charset="0"/>
            </a:endParaRPr>
          </a:p>
        </p:txBody>
      </p:sp>
      <p:sp>
        <p:nvSpPr>
          <p:cNvPr id="12" name="Rectángulo 11">
            <a:extLst>
              <a:ext uri="{FF2B5EF4-FFF2-40B4-BE49-F238E27FC236}">
                <a16:creationId xmlns:a16="http://schemas.microsoft.com/office/drawing/2014/main" id="{3D41275C-95E0-4176-A1B2-38D409DCC7F1}"/>
              </a:ext>
            </a:extLst>
          </p:cNvPr>
          <p:cNvSpPr/>
          <p:nvPr/>
        </p:nvSpPr>
        <p:spPr>
          <a:xfrm>
            <a:off x="1694047" y="3678692"/>
            <a:ext cx="2311787" cy="338554"/>
          </a:xfrm>
          <a:prstGeom prst="rect">
            <a:avLst/>
          </a:prstGeom>
        </p:spPr>
        <p:txBody>
          <a:bodyPr wrap="none">
            <a:spAutoFit/>
          </a:bodyPr>
          <a:lstStyle/>
          <a:p>
            <a:r>
              <a:rPr lang="es-VE" sz="1600" b="1" cap="small" dirty="0">
                <a:solidFill>
                  <a:srgbClr val="000000"/>
                </a:solidFill>
                <a:latin typeface="Cambria Math" panose="02040503050406030204" pitchFamily="18" charset="0"/>
                <a:ea typeface="Cambria Math" panose="02040503050406030204" pitchFamily="18" charset="0"/>
              </a:rPr>
              <a:t>que aborden las brechas</a:t>
            </a:r>
            <a:endParaRPr lang="es-VE" sz="1600" b="1" cap="small" dirty="0">
              <a:latin typeface="Cambria Math" panose="02040503050406030204" pitchFamily="18" charset="0"/>
              <a:ea typeface="Cambria Math" panose="02040503050406030204" pitchFamily="18" charset="0"/>
            </a:endParaRPr>
          </a:p>
        </p:txBody>
      </p:sp>
      <p:sp>
        <p:nvSpPr>
          <p:cNvPr id="15" name="CuadroTexto 14">
            <a:extLst>
              <a:ext uri="{FF2B5EF4-FFF2-40B4-BE49-F238E27FC236}">
                <a16:creationId xmlns:a16="http://schemas.microsoft.com/office/drawing/2014/main" id="{4047965D-1123-4329-AD8A-44AE96176C86}"/>
              </a:ext>
            </a:extLst>
          </p:cNvPr>
          <p:cNvSpPr txBox="1"/>
          <p:nvPr/>
        </p:nvSpPr>
        <p:spPr>
          <a:xfrm>
            <a:off x="1038225" y="1011067"/>
            <a:ext cx="4732448" cy="369332"/>
          </a:xfrm>
          <a:prstGeom prst="rect">
            <a:avLst/>
          </a:prstGeom>
          <a:noFill/>
        </p:spPr>
        <p:txBody>
          <a:bodyPr wrap="square" rtlCol="0">
            <a:spAutoFit/>
          </a:bodyPr>
          <a:lstStyle/>
          <a:p>
            <a:r>
              <a:rPr lang="es-ES" b="1" dirty="0">
                <a:solidFill>
                  <a:srgbClr val="0070C0"/>
                </a:solidFill>
                <a:latin typeface="Cambria Math" panose="02040503050406030204" pitchFamily="18" charset="0"/>
                <a:ea typeface="Cambria Math" panose="02040503050406030204" pitchFamily="18" charset="0"/>
              </a:rPr>
              <a:t>2.1. Criterios específicos por compromiso</a:t>
            </a:r>
            <a:endParaRPr lang="es-VE" b="1" dirty="0">
              <a:solidFill>
                <a:srgbClr val="0070C0"/>
              </a:solidFill>
              <a:latin typeface="Cambria Math" panose="02040503050406030204" pitchFamily="18" charset="0"/>
              <a:ea typeface="Cambria Math" panose="02040503050406030204" pitchFamily="18" charset="0"/>
            </a:endParaRPr>
          </a:p>
        </p:txBody>
      </p:sp>
      <p:cxnSp>
        <p:nvCxnSpPr>
          <p:cNvPr id="34" name="Conector recto 33">
            <a:extLst>
              <a:ext uri="{FF2B5EF4-FFF2-40B4-BE49-F238E27FC236}">
                <a16:creationId xmlns:a16="http://schemas.microsoft.com/office/drawing/2014/main" id="{64DB026D-8F4B-4ED0-8B27-91B36506A851}"/>
              </a:ext>
            </a:extLst>
          </p:cNvPr>
          <p:cNvCxnSpPr>
            <a:cxnSpLocks/>
          </p:cNvCxnSpPr>
          <p:nvPr/>
        </p:nvCxnSpPr>
        <p:spPr>
          <a:xfrm flipV="1">
            <a:off x="917310" y="3252548"/>
            <a:ext cx="15447" cy="2994539"/>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9" name="Conector recto de flecha 38">
            <a:extLst>
              <a:ext uri="{FF2B5EF4-FFF2-40B4-BE49-F238E27FC236}">
                <a16:creationId xmlns:a16="http://schemas.microsoft.com/office/drawing/2014/main" id="{2A67CAEE-9DB4-4625-BBA2-29F263365571}"/>
              </a:ext>
            </a:extLst>
          </p:cNvPr>
          <p:cNvCxnSpPr>
            <a:cxnSpLocks/>
          </p:cNvCxnSpPr>
          <p:nvPr/>
        </p:nvCxnSpPr>
        <p:spPr>
          <a:xfrm>
            <a:off x="932757" y="3252547"/>
            <a:ext cx="733425" cy="0"/>
          </a:xfrm>
          <a:prstGeom prst="straightConnector1">
            <a:avLst/>
          </a:prstGeom>
          <a:ln>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Conector recto de flecha 41">
            <a:extLst>
              <a:ext uri="{FF2B5EF4-FFF2-40B4-BE49-F238E27FC236}">
                <a16:creationId xmlns:a16="http://schemas.microsoft.com/office/drawing/2014/main" id="{F12009DB-3C64-434B-B4FF-AE1ED2EB4DAB}"/>
              </a:ext>
            </a:extLst>
          </p:cNvPr>
          <p:cNvCxnSpPr>
            <a:cxnSpLocks/>
          </p:cNvCxnSpPr>
          <p:nvPr/>
        </p:nvCxnSpPr>
        <p:spPr>
          <a:xfrm>
            <a:off x="932757" y="3892331"/>
            <a:ext cx="653156" cy="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Conector recto de flecha 42">
            <a:extLst>
              <a:ext uri="{FF2B5EF4-FFF2-40B4-BE49-F238E27FC236}">
                <a16:creationId xmlns:a16="http://schemas.microsoft.com/office/drawing/2014/main" id="{74C654D5-8BA5-4072-A19F-2513AF318183}"/>
              </a:ext>
            </a:extLst>
          </p:cNvPr>
          <p:cNvCxnSpPr>
            <a:cxnSpLocks/>
          </p:cNvCxnSpPr>
          <p:nvPr/>
        </p:nvCxnSpPr>
        <p:spPr>
          <a:xfrm>
            <a:off x="918816" y="4720458"/>
            <a:ext cx="787648" cy="0"/>
          </a:xfrm>
          <a:prstGeom prst="straightConnector1">
            <a:avLst/>
          </a:prstGeom>
          <a:ln>
            <a:solidFill>
              <a:schemeClr val="accent4">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4" name="Conector recto de flecha 43">
            <a:extLst>
              <a:ext uri="{FF2B5EF4-FFF2-40B4-BE49-F238E27FC236}">
                <a16:creationId xmlns:a16="http://schemas.microsoft.com/office/drawing/2014/main" id="{12A33997-8E45-4ED7-A3CA-60F161106B96}"/>
              </a:ext>
            </a:extLst>
          </p:cNvPr>
          <p:cNvCxnSpPr>
            <a:cxnSpLocks/>
          </p:cNvCxnSpPr>
          <p:nvPr/>
        </p:nvCxnSpPr>
        <p:spPr>
          <a:xfrm>
            <a:off x="945927" y="5509913"/>
            <a:ext cx="733425" cy="0"/>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45" name="Conector recto de flecha 44">
            <a:extLst>
              <a:ext uri="{FF2B5EF4-FFF2-40B4-BE49-F238E27FC236}">
                <a16:creationId xmlns:a16="http://schemas.microsoft.com/office/drawing/2014/main" id="{549AFB95-6ADD-47DE-B904-DE7F72D7F4A4}"/>
              </a:ext>
            </a:extLst>
          </p:cNvPr>
          <p:cNvCxnSpPr>
            <a:cxnSpLocks/>
          </p:cNvCxnSpPr>
          <p:nvPr/>
        </p:nvCxnSpPr>
        <p:spPr>
          <a:xfrm>
            <a:off x="933227" y="6240737"/>
            <a:ext cx="789154" cy="0"/>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6" name="CuadroTexto 45">
            <a:extLst>
              <a:ext uri="{FF2B5EF4-FFF2-40B4-BE49-F238E27FC236}">
                <a16:creationId xmlns:a16="http://schemas.microsoft.com/office/drawing/2014/main" id="{E404F3ED-8358-4F5C-8C6C-972048696F03}"/>
              </a:ext>
            </a:extLst>
          </p:cNvPr>
          <p:cNvSpPr txBox="1"/>
          <p:nvPr/>
        </p:nvSpPr>
        <p:spPr>
          <a:xfrm>
            <a:off x="7313883" y="993434"/>
            <a:ext cx="3275026" cy="369332"/>
          </a:xfrm>
          <a:prstGeom prst="rect">
            <a:avLst/>
          </a:prstGeom>
          <a:noFill/>
        </p:spPr>
        <p:txBody>
          <a:bodyPr wrap="square" rtlCol="0">
            <a:spAutoFit/>
          </a:bodyPr>
          <a:lstStyle>
            <a:defPPr>
              <a:defRPr lang="es-VE"/>
            </a:defPPr>
            <a:lvl1pPr>
              <a:defRPr b="1">
                <a:solidFill>
                  <a:srgbClr val="0070C0"/>
                </a:solidFill>
                <a:latin typeface="Bahnschrift Light Condensed" panose="020B0502040204020203" pitchFamily="34" charset="0"/>
              </a:defRPr>
            </a:lvl1pPr>
          </a:lstStyle>
          <a:p>
            <a:r>
              <a:rPr lang="es-ES" dirty="0">
                <a:latin typeface="Cambria Math" panose="02040503050406030204" pitchFamily="18" charset="0"/>
                <a:ea typeface="Cambria Math" panose="02040503050406030204" pitchFamily="18" charset="0"/>
              </a:rPr>
              <a:t>2.2. Compromisos ambiciosos </a:t>
            </a:r>
            <a:endParaRPr lang="es-VE" dirty="0">
              <a:latin typeface="Cambria Math" panose="02040503050406030204" pitchFamily="18" charset="0"/>
              <a:ea typeface="Cambria Math" panose="02040503050406030204" pitchFamily="18" charset="0"/>
            </a:endParaRPr>
          </a:p>
        </p:txBody>
      </p:sp>
      <p:sp>
        <p:nvSpPr>
          <p:cNvPr id="47" name="Rectángulo 46">
            <a:extLst>
              <a:ext uri="{FF2B5EF4-FFF2-40B4-BE49-F238E27FC236}">
                <a16:creationId xmlns:a16="http://schemas.microsoft.com/office/drawing/2014/main" id="{47678A14-809D-47FD-8271-7DC4C367DFAE}"/>
              </a:ext>
            </a:extLst>
          </p:cNvPr>
          <p:cNvSpPr/>
          <p:nvPr/>
        </p:nvSpPr>
        <p:spPr>
          <a:xfrm>
            <a:off x="6729283" y="1416739"/>
            <a:ext cx="4444226" cy="1397947"/>
          </a:xfrm>
          <a:prstGeom prst="rect">
            <a:avLst/>
          </a:prstGeom>
        </p:spPr>
        <p:txBody>
          <a:bodyPr wrap="square">
            <a:spAutoFit/>
          </a:bodyPr>
          <a:lstStyle/>
          <a:p>
            <a:pPr algn="just">
              <a:lnSpc>
                <a:spcPct val="107000"/>
              </a:lnSpc>
              <a:spcAft>
                <a:spcPts val="800"/>
              </a:spcAft>
              <a:tabLst>
                <a:tab pos="755650" algn="l"/>
              </a:tabLst>
            </a:pPr>
            <a:r>
              <a:rPr lang="es-MX" sz="1600" dirty="0">
                <a:effectLst/>
                <a:latin typeface="Cambria Math" panose="02040503050406030204" pitchFamily="18" charset="0"/>
                <a:ea typeface="Cambria Math" panose="02040503050406030204" pitchFamily="18" charset="0"/>
                <a:cs typeface="Times New Roman" panose="02020603050405020304" pitchFamily="18" charset="0"/>
              </a:rPr>
              <a:t>Desde RIADIS, se asumirá el compromiso de generar espacios de negociación y acuerdo entre diferentes actores clave, con la firme intención de construir compromisos interinstitucionales e intersectoriales </a:t>
            </a:r>
            <a:endParaRPr lang="es-VE" sz="1600" dirty="0">
              <a:effectLst/>
              <a:latin typeface="Cambria Math" panose="02040503050406030204" pitchFamily="18" charset="0"/>
              <a:ea typeface="Cambria Math" panose="02040503050406030204" pitchFamily="18" charset="0"/>
              <a:cs typeface="Times New Roman" panose="02020603050405020304" pitchFamily="18" charset="0"/>
            </a:endParaRPr>
          </a:p>
        </p:txBody>
      </p:sp>
      <p:pic>
        <p:nvPicPr>
          <p:cNvPr id="49" name="Imagen 48" descr="Logotipo de un documento siendo firmado que representa compromiso">
            <a:extLst>
              <a:ext uri="{FF2B5EF4-FFF2-40B4-BE49-F238E27FC236}">
                <a16:creationId xmlns:a16="http://schemas.microsoft.com/office/drawing/2014/main" id="{724C33C0-598B-4105-9460-4AC3510611E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78187" y="3415097"/>
            <a:ext cx="2610722" cy="2610722"/>
          </a:xfrm>
          <a:prstGeom prst="rect">
            <a:avLst/>
          </a:prstGeom>
        </p:spPr>
      </p:pic>
    </p:spTree>
    <p:extLst>
      <p:ext uri="{BB962C8B-B14F-4D97-AF65-F5344CB8AC3E}">
        <p14:creationId xmlns:p14="http://schemas.microsoft.com/office/powerpoint/2010/main" val="3155653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áfico 1"/>
          <p:cNvPicPr/>
          <p:nvPr/>
        </p:nvPicPr>
        <p:blipFill rotWithShape="1">
          <a:blip r:embed="rId2">
            <a:extLst>
              <a:ext uri="{96DAC541-7B7A-43D3-8B79-37D633B846F1}">
                <asvg:svgBlip xmlns:asvg="http://schemas.microsoft.com/office/drawing/2016/SVG/main" r:embed="rId3"/>
              </a:ext>
            </a:extLst>
          </a:blip>
          <a:srcRect r="98642"/>
          <a:stretch/>
        </p:blipFill>
        <p:spPr bwMode="auto">
          <a:xfrm rot="5400000">
            <a:off x="5904970" y="-5557229"/>
            <a:ext cx="193174" cy="11590988"/>
          </a:xfrm>
          <a:prstGeom prst="rect">
            <a:avLst/>
          </a:prstGeom>
          <a:ln>
            <a:noFill/>
          </a:ln>
          <a:extLst>
            <a:ext uri="{53640926-AAD7-44D8-BBD7-CCE9431645EC}">
              <a14:shadowObscured xmlns:a14="http://schemas.microsoft.com/office/drawing/2010/main"/>
            </a:ext>
          </a:extLst>
        </p:spPr>
      </p:pic>
      <p:sp>
        <p:nvSpPr>
          <p:cNvPr id="7" name="CuadroTexto 6">
            <a:extLst>
              <a:ext uri="{FF2B5EF4-FFF2-40B4-BE49-F238E27FC236}">
                <a16:creationId xmlns:a16="http://schemas.microsoft.com/office/drawing/2014/main" id="{5E214BD5-2318-4FFD-9856-0EAF8C69B8B7}"/>
              </a:ext>
            </a:extLst>
          </p:cNvPr>
          <p:cNvSpPr txBox="1"/>
          <p:nvPr/>
        </p:nvSpPr>
        <p:spPr>
          <a:xfrm>
            <a:off x="495834" y="421983"/>
            <a:ext cx="6425666" cy="461665"/>
          </a:xfrm>
          <a:prstGeom prst="rect">
            <a:avLst/>
          </a:prstGeom>
          <a:noFill/>
        </p:spPr>
        <p:txBody>
          <a:bodyPr wrap="square" rtlCol="0">
            <a:spAutoFit/>
          </a:bodyPr>
          <a:lstStyle/>
          <a:p>
            <a:r>
              <a:rPr lang="es-ES" sz="2400" b="1" dirty="0"/>
              <a:t>3. PRIORIZACIÓN DE LLAMADOS A LA ACCIÓN </a:t>
            </a:r>
            <a:endParaRPr lang="es-VE" sz="2400" b="1" dirty="0"/>
          </a:p>
        </p:txBody>
      </p:sp>
      <p:sp>
        <p:nvSpPr>
          <p:cNvPr id="2" name="Rectángulo 1">
            <a:extLst>
              <a:ext uri="{FF2B5EF4-FFF2-40B4-BE49-F238E27FC236}">
                <a16:creationId xmlns:a16="http://schemas.microsoft.com/office/drawing/2014/main" id="{EC1A1340-9711-452C-B2AB-12EE38FDCC18}"/>
              </a:ext>
            </a:extLst>
          </p:cNvPr>
          <p:cNvSpPr/>
          <p:nvPr/>
        </p:nvSpPr>
        <p:spPr>
          <a:xfrm>
            <a:off x="782602" y="1373731"/>
            <a:ext cx="10799797" cy="1917448"/>
          </a:xfrm>
          <a:prstGeom prst="rect">
            <a:avLst/>
          </a:prstGeom>
        </p:spPr>
        <p:txBody>
          <a:bodyPr wrap="square">
            <a:spAutoFit/>
          </a:bodyPr>
          <a:lstStyle/>
          <a:p>
            <a:pPr algn="just">
              <a:lnSpc>
                <a:spcPct val="107000"/>
              </a:lnSpc>
              <a:spcAft>
                <a:spcPts val="800"/>
              </a:spcAft>
              <a:tabLst>
                <a:tab pos="755650" algn="l"/>
              </a:tabLst>
            </a:pPr>
            <a:r>
              <a:rPr lang="es-MX" sz="1600" dirty="0">
                <a:latin typeface="Cambria Math" panose="02040503050406030204" pitchFamily="18" charset="0"/>
                <a:ea typeface="Cambria Math" panose="02040503050406030204" pitchFamily="18" charset="0"/>
                <a:cs typeface="Times New Roman" panose="02020603050405020304" pitchFamily="18" charset="0"/>
              </a:rPr>
              <a:t>Con el objetivo de optimizar los recursos disponibles y maximizar el impacto en la vida de las personas con discapacidad en la región, RIADIS, con el apoyo del equipo de sistematización de la </a:t>
            </a:r>
            <a:r>
              <a:rPr lang="es-MX" sz="1600" dirty="0" err="1">
                <a:latin typeface="Cambria Math" panose="02040503050406030204" pitchFamily="18" charset="0"/>
                <a:ea typeface="Cambria Math" panose="02040503050406030204" pitchFamily="18" charset="0"/>
                <a:cs typeface="Times New Roman" panose="02020603050405020304" pitchFamily="18" charset="0"/>
              </a:rPr>
              <a:t>precumbre</a:t>
            </a:r>
            <a:r>
              <a:rPr lang="es-MX" sz="1600" dirty="0">
                <a:latin typeface="Cambria Math" panose="02040503050406030204" pitchFamily="18" charset="0"/>
                <a:ea typeface="Cambria Math" panose="02040503050406030204" pitchFamily="18" charset="0"/>
                <a:cs typeface="Times New Roman" panose="02020603050405020304" pitchFamily="18" charset="0"/>
              </a:rPr>
              <a:t> regional de América Latina y el Caribe, ha priorizado un conjunto de 12 llamados a la acción. Esta selección se realizó considerando criterios clave, como la relevancia histórica e </a:t>
            </a:r>
            <a:r>
              <a:rPr lang="es-MX" sz="1600" dirty="0" err="1">
                <a:latin typeface="Cambria Math" panose="02040503050406030204" pitchFamily="18" charset="0"/>
                <a:ea typeface="Cambria Math" panose="02040503050406030204" pitchFamily="18" charset="0"/>
                <a:cs typeface="Times New Roman" panose="02020603050405020304" pitchFamily="18" charset="0"/>
              </a:rPr>
              <a:t>interseccional</a:t>
            </a:r>
            <a:r>
              <a:rPr lang="es-MX" sz="1600" dirty="0">
                <a:latin typeface="Cambria Math" panose="02040503050406030204" pitchFamily="18" charset="0"/>
                <a:ea typeface="Cambria Math" panose="02040503050406030204" pitchFamily="18" charset="0"/>
                <a:cs typeface="Times New Roman" panose="02020603050405020304" pitchFamily="18" charset="0"/>
              </a:rPr>
              <a:t> de estos temas en la región y su frecuente mención durante las discusiones de la </a:t>
            </a:r>
            <a:r>
              <a:rPr lang="es-MX" sz="1600" dirty="0" err="1">
                <a:latin typeface="Cambria Math" panose="02040503050406030204" pitchFamily="18" charset="0"/>
                <a:ea typeface="Cambria Math" panose="02040503050406030204" pitchFamily="18" charset="0"/>
                <a:cs typeface="Times New Roman" panose="02020603050405020304" pitchFamily="18" charset="0"/>
              </a:rPr>
              <a:t>precumbre</a:t>
            </a:r>
            <a:r>
              <a:rPr lang="es-MX" sz="1600" dirty="0">
                <a:latin typeface="Cambria Math" panose="02040503050406030204" pitchFamily="18" charset="0"/>
                <a:ea typeface="Cambria Math" panose="02040503050406030204" pitchFamily="18" charset="0"/>
                <a:cs typeface="Times New Roman" panose="02020603050405020304" pitchFamily="18" charset="0"/>
              </a:rPr>
              <a:t>. Cabe destacar que, si bien estos doce (12) llamados serán priorizados para la adquisición de compromisos con los </a:t>
            </a:r>
            <a:r>
              <a:rPr lang="es-MX" sz="1600" i="1" dirty="0" err="1">
                <a:latin typeface="Cambria Math" panose="02040503050406030204" pitchFamily="18" charset="0"/>
                <a:ea typeface="Cambria Math" panose="02040503050406030204" pitchFamily="18" charset="0"/>
                <a:cs typeface="Times New Roman" panose="02020603050405020304" pitchFamily="18" charset="0"/>
              </a:rPr>
              <a:t>stakeholders</a:t>
            </a:r>
            <a:r>
              <a:rPr lang="es-MX" sz="1600" dirty="0">
                <a:latin typeface="Cambria Math" panose="02040503050406030204" pitchFamily="18" charset="0"/>
                <a:ea typeface="Cambria Math" panose="02040503050406030204" pitchFamily="18" charset="0"/>
                <a:cs typeface="Times New Roman" panose="02020603050405020304" pitchFamily="18" charset="0"/>
              </a:rPr>
              <a:t>, los otros 26 llamados identificados también estarán disponibles para su posible financiación y desarrollo. A continuación, se detallan los criterios utilizados para esta selección:</a:t>
            </a:r>
          </a:p>
        </p:txBody>
      </p:sp>
      <p:sp>
        <p:nvSpPr>
          <p:cNvPr id="15" name="CuadroTexto 14">
            <a:extLst>
              <a:ext uri="{FF2B5EF4-FFF2-40B4-BE49-F238E27FC236}">
                <a16:creationId xmlns:a16="http://schemas.microsoft.com/office/drawing/2014/main" id="{4047965D-1123-4329-AD8A-44AE96176C86}"/>
              </a:ext>
            </a:extLst>
          </p:cNvPr>
          <p:cNvSpPr txBox="1"/>
          <p:nvPr/>
        </p:nvSpPr>
        <p:spPr>
          <a:xfrm>
            <a:off x="940017" y="3329279"/>
            <a:ext cx="5486181" cy="369332"/>
          </a:xfrm>
          <a:prstGeom prst="rect">
            <a:avLst/>
          </a:prstGeom>
          <a:noFill/>
        </p:spPr>
        <p:txBody>
          <a:bodyPr wrap="square" rtlCol="0">
            <a:spAutoFit/>
          </a:bodyPr>
          <a:lstStyle/>
          <a:p>
            <a:r>
              <a:rPr lang="es-ES" b="1" dirty="0">
                <a:solidFill>
                  <a:srgbClr val="0070C0"/>
                </a:solidFill>
                <a:latin typeface="Cambria Math" panose="02040503050406030204" pitchFamily="18" charset="0"/>
                <a:ea typeface="Cambria Math" panose="02040503050406030204" pitchFamily="18" charset="0"/>
              </a:rPr>
              <a:t>3.2. Criterios de selección de llamados a la acción </a:t>
            </a:r>
            <a:endParaRPr lang="es-VE" b="1" dirty="0">
              <a:solidFill>
                <a:srgbClr val="0070C0"/>
              </a:solidFill>
              <a:latin typeface="Cambria Math" panose="02040503050406030204" pitchFamily="18" charset="0"/>
              <a:ea typeface="Cambria Math" panose="02040503050406030204" pitchFamily="18" charset="0"/>
            </a:endParaRPr>
          </a:p>
        </p:txBody>
      </p:sp>
      <p:sp>
        <p:nvSpPr>
          <p:cNvPr id="6" name="Rectángulo 5">
            <a:extLst>
              <a:ext uri="{FF2B5EF4-FFF2-40B4-BE49-F238E27FC236}">
                <a16:creationId xmlns:a16="http://schemas.microsoft.com/office/drawing/2014/main" id="{3E3470FA-6ABF-47AC-87DB-2F9F8DDF136E}"/>
              </a:ext>
            </a:extLst>
          </p:cNvPr>
          <p:cNvSpPr/>
          <p:nvPr/>
        </p:nvSpPr>
        <p:spPr>
          <a:xfrm>
            <a:off x="990926" y="3785837"/>
            <a:ext cx="9626679" cy="1077218"/>
          </a:xfrm>
          <a:prstGeom prst="rect">
            <a:avLst/>
          </a:prstGeom>
        </p:spPr>
        <p:txBody>
          <a:bodyPr wrap="square">
            <a:spAutoFit/>
          </a:bodyPr>
          <a:lstStyle/>
          <a:p>
            <a:pPr algn="just"/>
            <a:r>
              <a:rPr lang="es-VE" sz="1600" b="1" dirty="0">
                <a:latin typeface="Cambria Math" panose="02040503050406030204" pitchFamily="18" charset="0"/>
                <a:ea typeface="Cambria Math" panose="02040503050406030204" pitchFamily="18" charset="0"/>
              </a:rPr>
              <a:t>1. Relevancia Histórica e </a:t>
            </a:r>
            <a:r>
              <a:rPr lang="es-VE" sz="1600" b="1" dirty="0" err="1">
                <a:latin typeface="Cambria Math" panose="02040503050406030204" pitchFamily="18" charset="0"/>
                <a:ea typeface="Cambria Math" panose="02040503050406030204" pitchFamily="18" charset="0"/>
              </a:rPr>
              <a:t>Interseccional</a:t>
            </a:r>
            <a:r>
              <a:rPr lang="es-VE" sz="1600" dirty="0">
                <a:latin typeface="Cambria Math" panose="02040503050406030204" pitchFamily="18" charset="0"/>
                <a:ea typeface="Cambria Math" panose="02040503050406030204" pitchFamily="18" charset="0"/>
              </a:rPr>
              <a:t>: S</a:t>
            </a:r>
            <a:r>
              <a:rPr lang="es-MX" sz="1600" dirty="0">
                <a:latin typeface="Cambria Math" panose="02040503050406030204" pitchFamily="18" charset="0"/>
                <a:ea typeface="Cambria Math" panose="02040503050406030204" pitchFamily="18" charset="0"/>
              </a:rPr>
              <a:t>e priorizaron temas que han sido solicitados de manera consistente por las organizaciones de personas con discapacidad (OPD) y otros actores clave en la región; además se consideraron temas que abordan las necesidades de grupos específicos, como mujeres, niños, niñas, jóvenes, personas indígenas, afrodescendientes y personas con discapacidades múltiples.</a:t>
            </a:r>
          </a:p>
        </p:txBody>
      </p:sp>
      <p:sp>
        <p:nvSpPr>
          <p:cNvPr id="9" name="Rectángulo 8">
            <a:extLst>
              <a:ext uri="{FF2B5EF4-FFF2-40B4-BE49-F238E27FC236}">
                <a16:creationId xmlns:a16="http://schemas.microsoft.com/office/drawing/2014/main" id="{65BF9092-B7A3-4A51-8304-EEDAEC53DEF9}"/>
              </a:ext>
            </a:extLst>
          </p:cNvPr>
          <p:cNvSpPr/>
          <p:nvPr/>
        </p:nvSpPr>
        <p:spPr>
          <a:xfrm>
            <a:off x="990926" y="4945660"/>
            <a:ext cx="9727874" cy="1077218"/>
          </a:xfrm>
          <a:prstGeom prst="rect">
            <a:avLst/>
          </a:prstGeom>
        </p:spPr>
        <p:txBody>
          <a:bodyPr wrap="square">
            <a:spAutoFit/>
          </a:bodyPr>
          <a:lstStyle/>
          <a:p>
            <a:pPr algn="just"/>
            <a:r>
              <a:rPr lang="es-MX" sz="1600" b="1" dirty="0">
                <a:latin typeface="Cambria Math" panose="02040503050406030204" pitchFamily="18" charset="0"/>
                <a:ea typeface="Cambria Math" panose="02040503050406030204" pitchFamily="18" charset="0"/>
              </a:rPr>
              <a:t>2</a:t>
            </a:r>
            <a:r>
              <a:rPr lang="es-MX" sz="1600" dirty="0">
                <a:latin typeface="Cambria Math" panose="02040503050406030204" pitchFamily="18" charset="0"/>
                <a:ea typeface="Cambria Math" panose="02040503050406030204" pitchFamily="18" charset="0"/>
              </a:rPr>
              <a:t>. </a:t>
            </a:r>
            <a:r>
              <a:rPr lang="es-MX" sz="1600" b="1" dirty="0">
                <a:latin typeface="Cambria Math" panose="02040503050406030204" pitchFamily="18" charset="0"/>
                <a:ea typeface="Cambria Math" panose="02040503050406030204" pitchFamily="18" charset="0"/>
              </a:rPr>
              <a:t>Frecuencia y Urgencia en la </a:t>
            </a:r>
            <a:r>
              <a:rPr lang="es-MX" sz="1600" b="1" dirty="0" err="1">
                <a:latin typeface="Cambria Math" panose="02040503050406030204" pitchFamily="18" charset="0"/>
                <a:ea typeface="Cambria Math" panose="02040503050406030204" pitchFamily="18" charset="0"/>
              </a:rPr>
              <a:t>Precumbre</a:t>
            </a:r>
            <a:r>
              <a:rPr lang="es-MX" sz="1600" dirty="0">
                <a:latin typeface="Cambria Math" panose="02040503050406030204" pitchFamily="18" charset="0"/>
                <a:ea typeface="Cambria Math" panose="02040503050406030204" pitchFamily="18" charset="0"/>
              </a:rPr>
              <a:t>: Se seleccionaron temas que fueron destacados repetidamente durante las discusiones y sesiones de trabajo de la </a:t>
            </a:r>
            <a:r>
              <a:rPr lang="es-MX" sz="1600" dirty="0" err="1">
                <a:latin typeface="Cambria Math" panose="02040503050406030204" pitchFamily="18" charset="0"/>
                <a:ea typeface="Cambria Math" panose="02040503050406030204" pitchFamily="18" charset="0"/>
              </a:rPr>
              <a:t>precumbre</a:t>
            </a:r>
            <a:r>
              <a:rPr lang="es-MX" sz="1600" dirty="0">
                <a:latin typeface="Cambria Math" panose="02040503050406030204" pitchFamily="18" charset="0"/>
                <a:ea typeface="Cambria Math" panose="02040503050406030204" pitchFamily="18" charset="0"/>
              </a:rPr>
              <a:t> regional. Además, </a:t>
            </a:r>
            <a:r>
              <a:rPr lang="es-MX" sz="1600" dirty="0" err="1">
                <a:latin typeface="Cambria Math" panose="02040503050406030204" pitchFamily="18" charset="0"/>
                <a:ea typeface="Cambria Math" panose="02040503050406030204" pitchFamily="18" charset="0"/>
              </a:rPr>
              <a:t>ee</a:t>
            </a:r>
            <a:r>
              <a:rPr lang="es-MX" sz="1600" dirty="0">
                <a:latin typeface="Cambria Math" panose="02040503050406030204" pitchFamily="18" charset="0"/>
                <a:ea typeface="Cambria Math" panose="02040503050406030204" pitchFamily="18" charset="0"/>
              </a:rPr>
              <a:t> priorizaron temas que reflejan problemáticas urgentes y críticas en la región, como la falta de acceso a educación inclusiva, empleo digno y servicios de salud.</a:t>
            </a:r>
            <a:endParaRPr lang="es-VE" sz="1600" dirty="0">
              <a:latin typeface="Cambria Math" panose="02040503050406030204" pitchFamily="18" charset="0"/>
              <a:ea typeface="Cambria Math" panose="02040503050406030204" pitchFamily="18" charset="0"/>
            </a:endParaRPr>
          </a:p>
        </p:txBody>
      </p:sp>
      <p:sp>
        <p:nvSpPr>
          <p:cNvPr id="25" name="CuadroTexto 24">
            <a:extLst>
              <a:ext uri="{FF2B5EF4-FFF2-40B4-BE49-F238E27FC236}">
                <a16:creationId xmlns:a16="http://schemas.microsoft.com/office/drawing/2014/main" id="{C008DFB4-728E-42F4-834F-7785C4C09C53}"/>
              </a:ext>
            </a:extLst>
          </p:cNvPr>
          <p:cNvSpPr txBox="1"/>
          <p:nvPr/>
        </p:nvSpPr>
        <p:spPr>
          <a:xfrm>
            <a:off x="940018" y="864485"/>
            <a:ext cx="6070382" cy="369332"/>
          </a:xfrm>
          <a:prstGeom prst="rect">
            <a:avLst/>
          </a:prstGeom>
          <a:noFill/>
        </p:spPr>
        <p:txBody>
          <a:bodyPr wrap="square" rtlCol="0">
            <a:spAutoFit/>
          </a:bodyPr>
          <a:lstStyle/>
          <a:p>
            <a:r>
              <a:rPr lang="es-ES" b="1" dirty="0">
                <a:solidFill>
                  <a:srgbClr val="0070C0"/>
                </a:solidFill>
                <a:latin typeface="Cambria Math" panose="02040503050406030204" pitchFamily="18" charset="0"/>
                <a:ea typeface="Cambria Math" panose="02040503050406030204" pitchFamily="18" charset="0"/>
              </a:rPr>
              <a:t>3.1. Importancia de la priorización de los llamados a la acción </a:t>
            </a:r>
            <a:endParaRPr lang="es-VE" b="1" dirty="0">
              <a:solidFill>
                <a:srgbClr val="0070C0"/>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681741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áfico 1"/>
          <p:cNvPicPr/>
          <p:nvPr/>
        </p:nvPicPr>
        <p:blipFill rotWithShape="1">
          <a:blip r:embed="rId2">
            <a:extLst>
              <a:ext uri="{96DAC541-7B7A-43D3-8B79-37D633B846F1}">
                <asvg:svgBlip xmlns:asvg="http://schemas.microsoft.com/office/drawing/2016/SVG/main" r:embed="rId3"/>
              </a:ext>
            </a:extLst>
          </a:blip>
          <a:srcRect r="98642"/>
          <a:stretch/>
        </p:blipFill>
        <p:spPr bwMode="auto">
          <a:xfrm rot="5400000">
            <a:off x="5904970" y="-5557229"/>
            <a:ext cx="193174" cy="11590988"/>
          </a:xfrm>
          <a:prstGeom prst="rect">
            <a:avLst/>
          </a:prstGeom>
          <a:ln>
            <a:noFill/>
          </a:ln>
          <a:extLst>
            <a:ext uri="{53640926-AAD7-44D8-BBD7-CCE9431645EC}">
              <a14:shadowObscured xmlns:a14="http://schemas.microsoft.com/office/drawing/2010/main"/>
            </a:ext>
          </a:extLst>
        </p:spPr>
      </p:pic>
      <p:sp>
        <p:nvSpPr>
          <p:cNvPr id="7" name="CuadroTexto 6">
            <a:extLst>
              <a:ext uri="{FF2B5EF4-FFF2-40B4-BE49-F238E27FC236}">
                <a16:creationId xmlns:a16="http://schemas.microsoft.com/office/drawing/2014/main" id="{5E214BD5-2318-4FFD-9856-0EAF8C69B8B7}"/>
              </a:ext>
            </a:extLst>
          </p:cNvPr>
          <p:cNvSpPr txBox="1"/>
          <p:nvPr/>
        </p:nvSpPr>
        <p:spPr>
          <a:xfrm>
            <a:off x="495834" y="421983"/>
            <a:ext cx="5600165" cy="461665"/>
          </a:xfrm>
          <a:prstGeom prst="rect">
            <a:avLst/>
          </a:prstGeom>
          <a:noFill/>
        </p:spPr>
        <p:txBody>
          <a:bodyPr wrap="square" rtlCol="0">
            <a:spAutoFit/>
          </a:bodyPr>
          <a:lstStyle/>
          <a:p>
            <a:r>
              <a:rPr lang="es-ES" sz="2400" b="1" dirty="0"/>
              <a:t>3. PRIORIZACIÓN DE TEMAS</a:t>
            </a:r>
            <a:endParaRPr lang="es-VE" sz="2400" b="1" dirty="0"/>
          </a:p>
        </p:txBody>
      </p:sp>
      <p:sp>
        <p:nvSpPr>
          <p:cNvPr id="6" name="Rectángulo 5">
            <a:extLst>
              <a:ext uri="{FF2B5EF4-FFF2-40B4-BE49-F238E27FC236}">
                <a16:creationId xmlns:a16="http://schemas.microsoft.com/office/drawing/2014/main" id="{3E3470FA-6ABF-47AC-87DB-2F9F8DDF136E}"/>
              </a:ext>
            </a:extLst>
          </p:cNvPr>
          <p:cNvSpPr/>
          <p:nvPr/>
        </p:nvSpPr>
        <p:spPr>
          <a:xfrm>
            <a:off x="711526" y="960689"/>
            <a:ext cx="9626679" cy="830997"/>
          </a:xfrm>
          <a:prstGeom prst="rect">
            <a:avLst/>
          </a:prstGeom>
        </p:spPr>
        <p:txBody>
          <a:bodyPr wrap="square">
            <a:spAutoFit/>
          </a:bodyPr>
          <a:lstStyle/>
          <a:p>
            <a:pPr algn="just"/>
            <a:r>
              <a:rPr lang="es-VE" sz="1600" b="1" dirty="0">
                <a:latin typeface="Cambria Math" panose="02040503050406030204" pitchFamily="18" charset="0"/>
                <a:ea typeface="Cambria Math" panose="02040503050406030204" pitchFamily="18" charset="0"/>
              </a:rPr>
              <a:t>3. Viabilidad y Factibilidad: </a:t>
            </a:r>
            <a:r>
              <a:rPr lang="es-MX" sz="1600" dirty="0">
                <a:latin typeface="Cambria Math" panose="02040503050406030204" pitchFamily="18" charset="0"/>
                <a:ea typeface="Cambria Math" panose="02040503050406030204" pitchFamily="18" charset="0"/>
              </a:rPr>
              <a:t>Se consideraron temas que pueden ser abordados con los recursos financieros, técnicos y humanos disponibles en la región.; además se priorizaron temas que permiten la participación activa de diversos actores, como gobiernos, sector privado, agencias internacionales y OPD.</a:t>
            </a:r>
          </a:p>
        </p:txBody>
      </p:sp>
      <p:sp>
        <p:nvSpPr>
          <p:cNvPr id="9" name="Rectángulo 8">
            <a:extLst>
              <a:ext uri="{FF2B5EF4-FFF2-40B4-BE49-F238E27FC236}">
                <a16:creationId xmlns:a16="http://schemas.microsoft.com/office/drawing/2014/main" id="{65BF9092-B7A3-4A51-8304-EEDAEC53DEF9}"/>
              </a:ext>
            </a:extLst>
          </p:cNvPr>
          <p:cNvSpPr/>
          <p:nvPr/>
        </p:nvSpPr>
        <p:spPr>
          <a:xfrm>
            <a:off x="711526" y="1837796"/>
            <a:ext cx="9727874" cy="584775"/>
          </a:xfrm>
          <a:prstGeom prst="rect">
            <a:avLst/>
          </a:prstGeom>
        </p:spPr>
        <p:txBody>
          <a:bodyPr wrap="square">
            <a:spAutoFit/>
          </a:bodyPr>
          <a:lstStyle/>
          <a:p>
            <a:pPr algn="just"/>
            <a:r>
              <a:rPr lang="es-MX" sz="1600" dirty="0">
                <a:latin typeface="Cambria Math" panose="02040503050406030204" pitchFamily="18" charset="0"/>
                <a:ea typeface="Cambria Math" panose="02040503050406030204" pitchFamily="18" charset="0"/>
              </a:rPr>
              <a:t>4. </a:t>
            </a:r>
            <a:r>
              <a:rPr lang="es-MX" sz="1600" b="1" dirty="0">
                <a:latin typeface="Cambria Math" panose="02040503050406030204" pitchFamily="18" charset="0"/>
                <a:ea typeface="Cambria Math" panose="02040503050406030204" pitchFamily="18" charset="0"/>
              </a:rPr>
              <a:t>Potencial de Impacto: </a:t>
            </a:r>
            <a:r>
              <a:rPr lang="es-MX" sz="1600" dirty="0">
                <a:latin typeface="Cambria Math" panose="02040503050406030204" pitchFamily="18" charset="0"/>
                <a:ea typeface="Cambria Math" panose="02040503050406030204" pitchFamily="18" charset="0"/>
              </a:rPr>
              <a:t> Se seleccionaron temas que tienen el potencial de impactar positivamente a un gran número de personas con discapacidad en la región. </a:t>
            </a:r>
            <a:endParaRPr lang="es-VE" sz="1600" dirty="0">
              <a:latin typeface="Cambria Math" panose="02040503050406030204" pitchFamily="18" charset="0"/>
              <a:ea typeface="Cambria Math" panose="02040503050406030204" pitchFamily="18" charset="0"/>
            </a:endParaRPr>
          </a:p>
        </p:txBody>
      </p:sp>
      <p:sp>
        <p:nvSpPr>
          <p:cNvPr id="12" name="Rectángulo 11">
            <a:extLst>
              <a:ext uri="{FF2B5EF4-FFF2-40B4-BE49-F238E27FC236}">
                <a16:creationId xmlns:a16="http://schemas.microsoft.com/office/drawing/2014/main" id="{166B46D1-F89B-4F14-A635-7A9B6B8B1458}"/>
              </a:ext>
            </a:extLst>
          </p:cNvPr>
          <p:cNvSpPr/>
          <p:nvPr/>
        </p:nvSpPr>
        <p:spPr>
          <a:xfrm>
            <a:off x="711526" y="2491974"/>
            <a:ext cx="9727874" cy="1323439"/>
          </a:xfrm>
          <a:prstGeom prst="rect">
            <a:avLst/>
          </a:prstGeom>
        </p:spPr>
        <p:txBody>
          <a:bodyPr wrap="square">
            <a:spAutoFit/>
          </a:bodyPr>
          <a:lstStyle/>
          <a:p>
            <a:pPr algn="just"/>
            <a:r>
              <a:rPr lang="es-MX" sz="1600" dirty="0">
                <a:latin typeface="Cambria Math" panose="02040503050406030204" pitchFamily="18" charset="0"/>
                <a:ea typeface="Cambria Math" panose="02040503050406030204" pitchFamily="18" charset="0"/>
              </a:rPr>
              <a:t>5. </a:t>
            </a:r>
            <a:r>
              <a:rPr lang="es-MX" sz="1600" b="1" dirty="0">
                <a:latin typeface="Cambria Math" panose="02040503050406030204" pitchFamily="18" charset="0"/>
                <a:ea typeface="Cambria Math" panose="02040503050406030204" pitchFamily="18" charset="0"/>
              </a:rPr>
              <a:t>Alineación con la CDPD y los ODS: </a:t>
            </a:r>
            <a:r>
              <a:rPr lang="es-MX" sz="1600" dirty="0">
                <a:latin typeface="Cambria Math" panose="02040503050406030204" pitchFamily="18" charset="0"/>
                <a:ea typeface="Cambria Math" panose="02040503050406030204" pitchFamily="18" charset="0"/>
              </a:rPr>
              <a:t>Se eligieron temas que están directamente alineados con los principios y artículos de la Convención sobre los Derechos de las Personas con Discapacidad (CDPD).. Además, se priorizaron temas que contribuyen al logro de los Objetivos de Desarrollo Sostenible (ODS), especialmente aquellos relacionados con la reducción de desigualdades, educación de calidad, trabajo decente y ciudades sostenibles.</a:t>
            </a:r>
            <a:endParaRPr lang="es-VE" sz="1600" dirty="0">
              <a:latin typeface="Cambria Math" panose="02040503050406030204" pitchFamily="18" charset="0"/>
              <a:ea typeface="Cambria Math" panose="02040503050406030204" pitchFamily="18" charset="0"/>
            </a:endParaRPr>
          </a:p>
        </p:txBody>
      </p:sp>
      <p:sp>
        <p:nvSpPr>
          <p:cNvPr id="16" name="CuadroTexto 15">
            <a:extLst>
              <a:ext uri="{FF2B5EF4-FFF2-40B4-BE49-F238E27FC236}">
                <a16:creationId xmlns:a16="http://schemas.microsoft.com/office/drawing/2014/main" id="{3185D80E-A446-4F6A-870E-B78FB06FBC5C}"/>
              </a:ext>
            </a:extLst>
          </p:cNvPr>
          <p:cNvSpPr txBox="1"/>
          <p:nvPr/>
        </p:nvSpPr>
        <p:spPr>
          <a:xfrm>
            <a:off x="724222" y="3803401"/>
            <a:ext cx="5486181" cy="369332"/>
          </a:xfrm>
          <a:prstGeom prst="rect">
            <a:avLst/>
          </a:prstGeom>
          <a:noFill/>
        </p:spPr>
        <p:txBody>
          <a:bodyPr wrap="square" rtlCol="0">
            <a:spAutoFit/>
          </a:bodyPr>
          <a:lstStyle/>
          <a:p>
            <a:r>
              <a:rPr lang="es-ES" b="1" dirty="0">
                <a:solidFill>
                  <a:srgbClr val="0070C0"/>
                </a:solidFill>
                <a:latin typeface="Cambria Math" panose="02040503050406030204" pitchFamily="18" charset="0"/>
                <a:ea typeface="Cambria Math" panose="02040503050406030204" pitchFamily="18" charset="0"/>
              </a:rPr>
              <a:t>3.3. Llamados a la acción priorizados</a:t>
            </a:r>
            <a:endParaRPr lang="es-VE" b="1" dirty="0">
              <a:solidFill>
                <a:srgbClr val="0070C0"/>
              </a:solidFill>
              <a:latin typeface="Cambria Math" panose="02040503050406030204" pitchFamily="18" charset="0"/>
              <a:ea typeface="Cambria Math" panose="02040503050406030204" pitchFamily="18" charset="0"/>
            </a:endParaRPr>
          </a:p>
        </p:txBody>
      </p:sp>
      <p:sp>
        <p:nvSpPr>
          <p:cNvPr id="3" name="Rectángulo 2">
            <a:extLst>
              <a:ext uri="{FF2B5EF4-FFF2-40B4-BE49-F238E27FC236}">
                <a16:creationId xmlns:a16="http://schemas.microsoft.com/office/drawing/2014/main" id="{D7126C28-62F3-470B-9BF6-F640EE9BE895}"/>
              </a:ext>
            </a:extLst>
          </p:cNvPr>
          <p:cNvSpPr/>
          <p:nvPr/>
        </p:nvSpPr>
        <p:spPr>
          <a:xfrm>
            <a:off x="724222" y="4426397"/>
            <a:ext cx="10032674" cy="369332"/>
          </a:xfrm>
          <a:prstGeom prst="rect">
            <a:avLst/>
          </a:prstGeom>
        </p:spPr>
        <p:txBody>
          <a:bodyPr wrap="square">
            <a:spAutoFit/>
          </a:bodyPr>
          <a:lstStyle/>
          <a:p>
            <a:r>
              <a:rPr lang="es-MX" dirty="0">
                <a:latin typeface="Cambria Math" panose="02040503050406030204" pitchFamily="18" charset="0"/>
                <a:ea typeface="Cambria Math" panose="02040503050406030204" pitchFamily="18" charset="0"/>
              </a:rPr>
              <a:t>Acción 2.	Asignación de presupuesto e inversión para diseño universal  y ajustes razonables</a:t>
            </a:r>
            <a:endParaRPr lang="es-VE" dirty="0">
              <a:latin typeface="Cambria Math" panose="02040503050406030204" pitchFamily="18" charset="0"/>
              <a:ea typeface="Cambria Math" panose="02040503050406030204" pitchFamily="18" charset="0"/>
            </a:endParaRPr>
          </a:p>
        </p:txBody>
      </p:sp>
      <p:sp>
        <p:nvSpPr>
          <p:cNvPr id="8" name="Rectángulo 7">
            <a:extLst>
              <a:ext uri="{FF2B5EF4-FFF2-40B4-BE49-F238E27FC236}">
                <a16:creationId xmlns:a16="http://schemas.microsoft.com/office/drawing/2014/main" id="{79A2F226-7389-47AC-913A-B1DFBE24812F}"/>
              </a:ext>
            </a:extLst>
          </p:cNvPr>
          <p:cNvSpPr/>
          <p:nvPr/>
        </p:nvSpPr>
        <p:spPr>
          <a:xfrm>
            <a:off x="724222" y="4864085"/>
            <a:ext cx="10974758" cy="369332"/>
          </a:xfrm>
          <a:prstGeom prst="rect">
            <a:avLst/>
          </a:prstGeom>
        </p:spPr>
        <p:txBody>
          <a:bodyPr wrap="square">
            <a:spAutoFit/>
          </a:bodyPr>
          <a:lstStyle/>
          <a:p>
            <a:r>
              <a:rPr lang="es-MX" dirty="0">
                <a:latin typeface="Cambria Math" panose="02040503050406030204" pitchFamily="18" charset="0"/>
                <a:ea typeface="Cambria Math" panose="02040503050406030204" pitchFamily="18" charset="0"/>
              </a:rPr>
              <a:t>Acción 3.	Capacitación de Educadores y otros profesionales que trabajan en entornos educativos: </a:t>
            </a:r>
            <a:endParaRPr lang="es-VE" dirty="0">
              <a:latin typeface="Cambria Math" panose="02040503050406030204" pitchFamily="18" charset="0"/>
              <a:ea typeface="Cambria Math" panose="02040503050406030204" pitchFamily="18" charset="0"/>
            </a:endParaRPr>
          </a:p>
        </p:txBody>
      </p:sp>
      <p:sp>
        <p:nvSpPr>
          <p:cNvPr id="19" name="Rectángulo 18">
            <a:extLst>
              <a:ext uri="{FF2B5EF4-FFF2-40B4-BE49-F238E27FC236}">
                <a16:creationId xmlns:a16="http://schemas.microsoft.com/office/drawing/2014/main" id="{6E32D21F-70CF-46AB-8503-463ECFFB4D24}"/>
              </a:ext>
            </a:extLst>
          </p:cNvPr>
          <p:cNvSpPr/>
          <p:nvPr/>
        </p:nvSpPr>
        <p:spPr>
          <a:xfrm>
            <a:off x="8788940" y="4064413"/>
            <a:ext cx="3098530" cy="369332"/>
          </a:xfrm>
          <a:prstGeom prst="rect">
            <a:avLst/>
          </a:prstGeom>
        </p:spPr>
        <p:txBody>
          <a:bodyPr wrap="square">
            <a:spAutoFit/>
          </a:bodyPr>
          <a:lstStyle/>
          <a:p>
            <a:r>
              <a:rPr lang="es-MX" b="1" dirty="0">
                <a:latin typeface="Cambria Math" panose="02040503050406030204" pitchFamily="18" charset="0"/>
                <a:ea typeface="Cambria Math" panose="02040503050406030204" pitchFamily="18" charset="0"/>
              </a:rPr>
              <a:t>Educación Inclusiva: </a:t>
            </a:r>
            <a:endParaRPr lang="es-VE" b="1" dirty="0">
              <a:latin typeface="Cambria Math" panose="02040503050406030204" pitchFamily="18" charset="0"/>
              <a:ea typeface="Cambria Math" panose="02040503050406030204" pitchFamily="18" charset="0"/>
            </a:endParaRPr>
          </a:p>
        </p:txBody>
      </p:sp>
      <p:sp>
        <p:nvSpPr>
          <p:cNvPr id="20" name="Rectángulo 19">
            <a:extLst>
              <a:ext uri="{FF2B5EF4-FFF2-40B4-BE49-F238E27FC236}">
                <a16:creationId xmlns:a16="http://schemas.microsoft.com/office/drawing/2014/main" id="{2236C1F2-B085-447E-B0BC-74B9A905ED94}"/>
              </a:ext>
            </a:extLst>
          </p:cNvPr>
          <p:cNvSpPr/>
          <p:nvPr/>
        </p:nvSpPr>
        <p:spPr>
          <a:xfrm>
            <a:off x="667229" y="5698565"/>
            <a:ext cx="5600165" cy="369332"/>
          </a:xfrm>
          <a:prstGeom prst="rect">
            <a:avLst/>
          </a:prstGeom>
        </p:spPr>
        <p:txBody>
          <a:bodyPr wrap="square">
            <a:spAutoFit/>
          </a:bodyPr>
          <a:lstStyle/>
          <a:p>
            <a:r>
              <a:rPr lang="es-MX" dirty="0">
                <a:latin typeface="Cambria Math" panose="02040503050406030204" pitchFamily="18" charset="0"/>
                <a:ea typeface="Cambria Math" panose="02040503050406030204" pitchFamily="18" charset="0"/>
              </a:rPr>
              <a:t>Acción 8.	Sistemas de alerta temprana accesibles</a:t>
            </a:r>
            <a:endParaRPr lang="es-VE" dirty="0">
              <a:latin typeface="Cambria Math" panose="02040503050406030204" pitchFamily="18" charset="0"/>
              <a:ea typeface="Cambria Math" panose="02040503050406030204" pitchFamily="18" charset="0"/>
            </a:endParaRPr>
          </a:p>
        </p:txBody>
      </p:sp>
      <p:sp>
        <p:nvSpPr>
          <p:cNvPr id="21" name="Rectángulo 20">
            <a:extLst>
              <a:ext uri="{FF2B5EF4-FFF2-40B4-BE49-F238E27FC236}">
                <a16:creationId xmlns:a16="http://schemas.microsoft.com/office/drawing/2014/main" id="{FCE8CC28-A4B8-4B5A-A8CA-130365DBA783}"/>
              </a:ext>
            </a:extLst>
          </p:cNvPr>
          <p:cNvSpPr/>
          <p:nvPr/>
        </p:nvSpPr>
        <p:spPr>
          <a:xfrm>
            <a:off x="673632" y="6123942"/>
            <a:ext cx="8115307" cy="369332"/>
          </a:xfrm>
          <a:prstGeom prst="rect">
            <a:avLst/>
          </a:prstGeom>
        </p:spPr>
        <p:txBody>
          <a:bodyPr wrap="square">
            <a:spAutoFit/>
          </a:bodyPr>
          <a:lstStyle/>
          <a:p>
            <a:r>
              <a:rPr lang="es-MX" dirty="0">
                <a:latin typeface="Cambria Math" panose="02040503050406030204" pitchFamily="18" charset="0"/>
                <a:ea typeface="Cambria Math" panose="02040503050406030204" pitchFamily="18" charset="0"/>
              </a:rPr>
              <a:t>Acción 9.	Inclusión de la discapacidad en la planificación de la gestión del riesgo  </a:t>
            </a:r>
            <a:endParaRPr lang="es-VE" dirty="0">
              <a:latin typeface="Cambria Math" panose="02040503050406030204" pitchFamily="18" charset="0"/>
              <a:ea typeface="Cambria Math" panose="02040503050406030204" pitchFamily="18" charset="0"/>
            </a:endParaRPr>
          </a:p>
        </p:txBody>
      </p:sp>
      <p:sp>
        <p:nvSpPr>
          <p:cNvPr id="22" name="Rectángulo 21">
            <a:extLst>
              <a:ext uri="{FF2B5EF4-FFF2-40B4-BE49-F238E27FC236}">
                <a16:creationId xmlns:a16="http://schemas.microsoft.com/office/drawing/2014/main" id="{4F261A1E-DD8C-4F1E-805D-C29BD3560102}"/>
              </a:ext>
            </a:extLst>
          </p:cNvPr>
          <p:cNvSpPr/>
          <p:nvPr/>
        </p:nvSpPr>
        <p:spPr>
          <a:xfrm>
            <a:off x="6210403" y="5336581"/>
            <a:ext cx="5981597" cy="369332"/>
          </a:xfrm>
          <a:prstGeom prst="rect">
            <a:avLst/>
          </a:prstGeom>
        </p:spPr>
        <p:txBody>
          <a:bodyPr wrap="square">
            <a:spAutoFit/>
          </a:bodyPr>
          <a:lstStyle/>
          <a:p>
            <a:r>
              <a:rPr lang="es-MX" b="1" dirty="0">
                <a:latin typeface="Cambria Math" panose="02040503050406030204" pitchFamily="18" charset="0"/>
                <a:ea typeface="Cambria Math" panose="02040503050406030204" pitchFamily="18" charset="0"/>
              </a:rPr>
              <a:t>Impacto del cambio climático y gestión de riesgo: </a:t>
            </a:r>
            <a:endParaRPr lang="es-VE" b="1"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1103453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áfico 1"/>
          <p:cNvPicPr/>
          <p:nvPr/>
        </p:nvPicPr>
        <p:blipFill rotWithShape="1">
          <a:blip r:embed="rId2">
            <a:extLst>
              <a:ext uri="{96DAC541-7B7A-43D3-8B79-37D633B846F1}">
                <asvg:svgBlip xmlns:asvg="http://schemas.microsoft.com/office/drawing/2016/SVG/main" r:embed="rId3"/>
              </a:ext>
            </a:extLst>
          </a:blip>
          <a:srcRect r="98642"/>
          <a:stretch/>
        </p:blipFill>
        <p:spPr bwMode="auto">
          <a:xfrm rot="5400000">
            <a:off x="5904970" y="-5557229"/>
            <a:ext cx="193174" cy="11590988"/>
          </a:xfrm>
          <a:prstGeom prst="rect">
            <a:avLst/>
          </a:prstGeom>
          <a:ln>
            <a:noFill/>
          </a:ln>
          <a:extLst>
            <a:ext uri="{53640926-AAD7-44D8-BBD7-CCE9431645EC}">
              <a14:shadowObscured xmlns:a14="http://schemas.microsoft.com/office/drawing/2010/main"/>
            </a:ext>
          </a:extLst>
        </p:spPr>
      </p:pic>
      <p:sp>
        <p:nvSpPr>
          <p:cNvPr id="7" name="CuadroTexto 6">
            <a:extLst>
              <a:ext uri="{FF2B5EF4-FFF2-40B4-BE49-F238E27FC236}">
                <a16:creationId xmlns:a16="http://schemas.microsoft.com/office/drawing/2014/main" id="{5E214BD5-2318-4FFD-9856-0EAF8C69B8B7}"/>
              </a:ext>
            </a:extLst>
          </p:cNvPr>
          <p:cNvSpPr txBox="1"/>
          <p:nvPr/>
        </p:nvSpPr>
        <p:spPr>
          <a:xfrm>
            <a:off x="495834" y="421983"/>
            <a:ext cx="5600165" cy="461665"/>
          </a:xfrm>
          <a:prstGeom prst="rect">
            <a:avLst/>
          </a:prstGeom>
          <a:noFill/>
        </p:spPr>
        <p:txBody>
          <a:bodyPr wrap="square" rtlCol="0">
            <a:spAutoFit/>
          </a:bodyPr>
          <a:lstStyle/>
          <a:p>
            <a:r>
              <a:rPr lang="es-ES" sz="2400" b="1" dirty="0"/>
              <a:t>3. PRIORIZACIÓN DE TEMAS</a:t>
            </a:r>
            <a:endParaRPr lang="es-VE" sz="2400" b="1" dirty="0"/>
          </a:p>
        </p:txBody>
      </p:sp>
      <p:sp>
        <p:nvSpPr>
          <p:cNvPr id="15" name="Rectángulo 14">
            <a:extLst>
              <a:ext uri="{FF2B5EF4-FFF2-40B4-BE49-F238E27FC236}">
                <a16:creationId xmlns:a16="http://schemas.microsoft.com/office/drawing/2014/main" id="{ACD28CD2-0635-4F82-90EC-969D9709F75B}"/>
              </a:ext>
            </a:extLst>
          </p:cNvPr>
          <p:cNvSpPr/>
          <p:nvPr/>
        </p:nvSpPr>
        <p:spPr>
          <a:xfrm>
            <a:off x="7910955" y="883648"/>
            <a:ext cx="3341246" cy="369332"/>
          </a:xfrm>
          <a:prstGeom prst="rect">
            <a:avLst/>
          </a:prstGeom>
        </p:spPr>
        <p:txBody>
          <a:bodyPr wrap="square">
            <a:spAutoFit/>
          </a:bodyPr>
          <a:lstStyle/>
          <a:p>
            <a:r>
              <a:rPr lang="es-MX" b="1" dirty="0">
                <a:latin typeface="Cambria Math" panose="02040503050406030204" pitchFamily="18" charset="0"/>
                <a:ea typeface="Cambria Math" panose="02040503050406030204" pitchFamily="18" charset="0"/>
              </a:rPr>
              <a:t>Empleo digno y sostenible: </a:t>
            </a:r>
            <a:endParaRPr lang="es-VE" b="1" dirty="0">
              <a:latin typeface="Cambria Math" panose="02040503050406030204" pitchFamily="18" charset="0"/>
              <a:ea typeface="Cambria Math" panose="02040503050406030204" pitchFamily="18" charset="0"/>
            </a:endParaRPr>
          </a:p>
        </p:txBody>
      </p:sp>
      <p:sp>
        <p:nvSpPr>
          <p:cNvPr id="18" name="Rectángulo 17">
            <a:extLst>
              <a:ext uri="{FF2B5EF4-FFF2-40B4-BE49-F238E27FC236}">
                <a16:creationId xmlns:a16="http://schemas.microsoft.com/office/drawing/2014/main" id="{3845CF90-590B-4B6F-9076-E35A295CABF9}"/>
              </a:ext>
            </a:extLst>
          </p:cNvPr>
          <p:cNvSpPr/>
          <p:nvPr/>
        </p:nvSpPr>
        <p:spPr>
          <a:xfrm>
            <a:off x="798620" y="1435100"/>
            <a:ext cx="8307280" cy="369332"/>
          </a:xfrm>
          <a:prstGeom prst="rect">
            <a:avLst/>
          </a:prstGeom>
        </p:spPr>
        <p:txBody>
          <a:bodyPr wrap="square">
            <a:spAutoFit/>
          </a:bodyPr>
          <a:lstStyle/>
          <a:p>
            <a:r>
              <a:rPr lang="es-MX" dirty="0">
                <a:latin typeface="Cambria Math" panose="02040503050406030204" pitchFamily="18" charset="0"/>
                <a:ea typeface="Cambria Math" panose="02040503050406030204" pitchFamily="18" charset="0"/>
              </a:rPr>
              <a:t>Acción 16: Apoyo a PYMES dirigidas por personas con discapacidad: </a:t>
            </a:r>
            <a:endParaRPr lang="es-VE" dirty="0">
              <a:latin typeface="Cambria Math" panose="02040503050406030204" pitchFamily="18" charset="0"/>
              <a:ea typeface="Cambria Math" panose="02040503050406030204" pitchFamily="18" charset="0"/>
            </a:endParaRPr>
          </a:p>
        </p:txBody>
      </p:sp>
      <p:sp>
        <p:nvSpPr>
          <p:cNvPr id="20" name="Rectángulo 19">
            <a:extLst>
              <a:ext uri="{FF2B5EF4-FFF2-40B4-BE49-F238E27FC236}">
                <a16:creationId xmlns:a16="http://schemas.microsoft.com/office/drawing/2014/main" id="{C8968A7B-91B3-47BE-A334-46EF63293AC7}"/>
              </a:ext>
            </a:extLst>
          </p:cNvPr>
          <p:cNvSpPr/>
          <p:nvPr/>
        </p:nvSpPr>
        <p:spPr>
          <a:xfrm>
            <a:off x="798620" y="1937667"/>
            <a:ext cx="6199080" cy="369332"/>
          </a:xfrm>
          <a:prstGeom prst="rect">
            <a:avLst/>
          </a:prstGeom>
        </p:spPr>
        <p:txBody>
          <a:bodyPr wrap="square">
            <a:spAutoFit/>
          </a:bodyPr>
          <a:lstStyle/>
          <a:p>
            <a:r>
              <a:rPr lang="es-MX" dirty="0">
                <a:latin typeface="Cambria Math" panose="02040503050406030204" pitchFamily="18" charset="0"/>
                <a:ea typeface="Cambria Math" panose="02040503050406030204" pitchFamily="18" charset="0"/>
              </a:rPr>
              <a:t>Acción 18: Desarrollo de habilidades laborales</a:t>
            </a:r>
            <a:endParaRPr lang="es-VE" dirty="0">
              <a:latin typeface="Cambria Math" panose="02040503050406030204" pitchFamily="18" charset="0"/>
              <a:ea typeface="Cambria Math" panose="02040503050406030204" pitchFamily="18" charset="0"/>
            </a:endParaRPr>
          </a:p>
        </p:txBody>
      </p:sp>
      <p:sp>
        <p:nvSpPr>
          <p:cNvPr id="22" name="Rectángulo 21">
            <a:extLst>
              <a:ext uri="{FF2B5EF4-FFF2-40B4-BE49-F238E27FC236}">
                <a16:creationId xmlns:a16="http://schemas.microsoft.com/office/drawing/2014/main" id="{5444F659-6FF9-4712-9959-6A0B44A4D348}"/>
              </a:ext>
            </a:extLst>
          </p:cNvPr>
          <p:cNvSpPr/>
          <p:nvPr/>
        </p:nvSpPr>
        <p:spPr>
          <a:xfrm>
            <a:off x="8057577" y="2247564"/>
            <a:ext cx="3341246" cy="369332"/>
          </a:xfrm>
          <a:prstGeom prst="rect">
            <a:avLst/>
          </a:prstGeom>
        </p:spPr>
        <p:txBody>
          <a:bodyPr wrap="square">
            <a:spAutoFit/>
          </a:bodyPr>
          <a:lstStyle/>
          <a:p>
            <a:r>
              <a:rPr lang="es-MX" b="1" dirty="0">
                <a:latin typeface="Cambria Math" panose="02040503050406030204" pitchFamily="18" charset="0"/>
                <a:ea typeface="Cambria Math" panose="02040503050406030204" pitchFamily="18" charset="0"/>
              </a:rPr>
              <a:t>Protección social: </a:t>
            </a:r>
            <a:endParaRPr lang="es-VE" b="1" dirty="0">
              <a:latin typeface="Cambria Math" panose="02040503050406030204" pitchFamily="18" charset="0"/>
              <a:ea typeface="Cambria Math" panose="02040503050406030204" pitchFamily="18" charset="0"/>
            </a:endParaRPr>
          </a:p>
        </p:txBody>
      </p:sp>
      <p:sp>
        <p:nvSpPr>
          <p:cNvPr id="23" name="Rectángulo 22">
            <a:extLst>
              <a:ext uri="{FF2B5EF4-FFF2-40B4-BE49-F238E27FC236}">
                <a16:creationId xmlns:a16="http://schemas.microsoft.com/office/drawing/2014/main" id="{CC23D4A8-E94B-4B32-8419-0C3CF8E584BC}"/>
              </a:ext>
            </a:extLst>
          </p:cNvPr>
          <p:cNvSpPr/>
          <p:nvPr/>
        </p:nvSpPr>
        <p:spPr>
          <a:xfrm>
            <a:off x="798620" y="2742126"/>
            <a:ext cx="8929580" cy="369332"/>
          </a:xfrm>
          <a:prstGeom prst="rect">
            <a:avLst/>
          </a:prstGeom>
        </p:spPr>
        <p:txBody>
          <a:bodyPr wrap="square">
            <a:spAutoFit/>
          </a:bodyPr>
          <a:lstStyle/>
          <a:p>
            <a:r>
              <a:rPr lang="es-MX" dirty="0">
                <a:latin typeface="Cambria Math" panose="02040503050406030204" pitchFamily="18" charset="0"/>
                <a:ea typeface="Cambria Math" panose="02040503050406030204" pitchFamily="18" charset="0"/>
              </a:rPr>
              <a:t>Acción 21: Asegurar la cobertura de costos adicionales relativos a discapacidad: </a:t>
            </a:r>
            <a:endParaRPr lang="es-VE" dirty="0">
              <a:latin typeface="Cambria Math" panose="02040503050406030204" pitchFamily="18" charset="0"/>
              <a:ea typeface="Cambria Math" panose="02040503050406030204" pitchFamily="18" charset="0"/>
            </a:endParaRPr>
          </a:p>
        </p:txBody>
      </p:sp>
      <p:sp>
        <p:nvSpPr>
          <p:cNvPr id="24" name="Rectángulo 23">
            <a:extLst>
              <a:ext uri="{FF2B5EF4-FFF2-40B4-BE49-F238E27FC236}">
                <a16:creationId xmlns:a16="http://schemas.microsoft.com/office/drawing/2014/main" id="{C5133CDE-8D65-4B9F-9E17-49ED5FBB0538}"/>
              </a:ext>
            </a:extLst>
          </p:cNvPr>
          <p:cNvSpPr/>
          <p:nvPr/>
        </p:nvSpPr>
        <p:spPr>
          <a:xfrm>
            <a:off x="798620" y="3244693"/>
            <a:ext cx="7888180" cy="369332"/>
          </a:xfrm>
          <a:prstGeom prst="rect">
            <a:avLst/>
          </a:prstGeom>
        </p:spPr>
        <p:txBody>
          <a:bodyPr wrap="square">
            <a:spAutoFit/>
          </a:bodyPr>
          <a:lstStyle/>
          <a:p>
            <a:r>
              <a:rPr lang="es-MX" dirty="0">
                <a:latin typeface="Cambria Math" panose="02040503050406030204" pitchFamily="18" charset="0"/>
                <a:ea typeface="Cambria Math" panose="02040503050406030204" pitchFamily="18" charset="0"/>
              </a:rPr>
              <a:t>Acción 24: Promoción de la dignidad, la autonomía y la vida independiente. </a:t>
            </a:r>
            <a:endParaRPr lang="es-VE" dirty="0">
              <a:latin typeface="Cambria Math" panose="02040503050406030204" pitchFamily="18" charset="0"/>
              <a:ea typeface="Cambria Math" panose="02040503050406030204" pitchFamily="18" charset="0"/>
            </a:endParaRPr>
          </a:p>
        </p:txBody>
      </p:sp>
      <p:sp>
        <p:nvSpPr>
          <p:cNvPr id="25" name="Rectángulo 24">
            <a:extLst>
              <a:ext uri="{FF2B5EF4-FFF2-40B4-BE49-F238E27FC236}">
                <a16:creationId xmlns:a16="http://schemas.microsoft.com/office/drawing/2014/main" id="{9286EDC7-548C-4A46-9D01-540CB764B5B8}"/>
              </a:ext>
            </a:extLst>
          </p:cNvPr>
          <p:cNvSpPr/>
          <p:nvPr/>
        </p:nvSpPr>
        <p:spPr>
          <a:xfrm>
            <a:off x="8159177" y="3796963"/>
            <a:ext cx="3341246" cy="369332"/>
          </a:xfrm>
          <a:prstGeom prst="rect">
            <a:avLst/>
          </a:prstGeom>
        </p:spPr>
        <p:txBody>
          <a:bodyPr wrap="square">
            <a:spAutoFit/>
          </a:bodyPr>
          <a:lstStyle/>
          <a:p>
            <a:r>
              <a:rPr lang="es-MX" b="1" dirty="0">
                <a:latin typeface="Cambria Math" panose="02040503050406030204" pitchFamily="18" charset="0"/>
                <a:ea typeface="Cambria Math" panose="02040503050406030204" pitchFamily="18" charset="0"/>
              </a:rPr>
              <a:t>Temas emergentes: </a:t>
            </a:r>
            <a:endParaRPr lang="es-VE" b="1" dirty="0">
              <a:latin typeface="Cambria Math" panose="02040503050406030204" pitchFamily="18" charset="0"/>
              <a:ea typeface="Cambria Math" panose="02040503050406030204" pitchFamily="18" charset="0"/>
            </a:endParaRPr>
          </a:p>
        </p:txBody>
      </p:sp>
      <p:sp>
        <p:nvSpPr>
          <p:cNvPr id="11" name="Rectángulo 10">
            <a:extLst>
              <a:ext uri="{FF2B5EF4-FFF2-40B4-BE49-F238E27FC236}">
                <a16:creationId xmlns:a16="http://schemas.microsoft.com/office/drawing/2014/main" id="{71769D57-81D3-4BB1-9B4A-3394F8799BFB}"/>
              </a:ext>
            </a:extLst>
          </p:cNvPr>
          <p:cNvSpPr/>
          <p:nvPr/>
        </p:nvSpPr>
        <p:spPr>
          <a:xfrm>
            <a:off x="842330" y="4349234"/>
            <a:ext cx="3387466" cy="369332"/>
          </a:xfrm>
          <a:prstGeom prst="rect">
            <a:avLst/>
          </a:prstGeom>
        </p:spPr>
        <p:txBody>
          <a:bodyPr wrap="none">
            <a:spAutoFit/>
          </a:bodyPr>
          <a:lstStyle/>
          <a:p>
            <a:r>
              <a:rPr lang="es-MX" dirty="0">
                <a:latin typeface="Cambria Math" panose="02040503050406030204" pitchFamily="18" charset="0"/>
                <a:ea typeface="Cambria Math" panose="02040503050406030204" pitchFamily="18" charset="0"/>
              </a:rPr>
              <a:t>Acción 25. Recopilación de datos</a:t>
            </a:r>
            <a:endParaRPr lang="es-VE" dirty="0">
              <a:latin typeface="Cambria Math" panose="02040503050406030204" pitchFamily="18" charset="0"/>
              <a:ea typeface="Cambria Math" panose="02040503050406030204" pitchFamily="18" charset="0"/>
            </a:endParaRPr>
          </a:p>
        </p:txBody>
      </p:sp>
      <p:sp>
        <p:nvSpPr>
          <p:cNvPr id="26" name="Rectángulo 25">
            <a:extLst>
              <a:ext uri="{FF2B5EF4-FFF2-40B4-BE49-F238E27FC236}">
                <a16:creationId xmlns:a16="http://schemas.microsoft.com/office/drawing/2014/main" id="{6019C76C-D161-4366-962E-269454E28111}"/>
              </a:ext>
            </a:extLst>
          </p:cNvPr>
          <p:cNvSpPr/>
          <p:nvPr/>
        </p:nvSpPr>
        <p:spPr>
          <a:xfrm>
            <a:off x="816548" y="4847799"/>
            <a:ext cx="7655878" cy="369332"/>
          </a:xfrm>
          <a:prstGeom prst="rect">
            <a:avLst/>
          </a:prstGeom>
        </p:spPr>
        <p:txBody>
          <a:bodyPr wrap="none">
            <a:spAutoFit/>
          </a:bodyPr>
          <a:lstStyle/>
          <a:p>
            <a:r>
              <a:rPr lang="es-MX" dirty="0">
                <a:latin typeface="Cambria Math" panose="02040503050406030204" pitchFamily="18" charset="0"/>
                <a:ea typeface="Cambria Math" panose="02040503050406030204" pitchFamily="18" charset="0"/>
              </a:rPr>
              <a:t>Acción 27: Apoyo a las organizaciones de personas con discapacidad (</a:t>
            </a:r>
            <a:r>
              <a:rPr lang="es-MX" dirty="0" err="1">
                <a:latin typeface="Cambria Math" panose="02040503050406030204" pitchFamily="18" charset="0"/>
                <a:ea typeface="Cambria Math" panose="02040503050406030204" pitchFamily="18" charset="0"/>
              </a:rPr>
              <a:t>OPDs</a:t>
            </a:r>
            <a:r>
              <a:rPr lang="es-MX" dirty="0">
                <a:latin typeface="Cambria Math" panose="02040503050406030204" pitchFamily="18" charset="0"/>
                <a:ea typeface="Cambria Math" panose="02040503050406030204" pitchFamily="18" charset="0"/>
              </a:rPr>
              <a:t>)</a:t>
            </a:r>
            <a:endParaRPr lang="es-VE" dirty="0">
              <a:latin typeface="Cambria Math" panose="02040503050406030204" pitchFamily="18" charset="0"/>
              <a:ea typeface="Cambria Math" panose="02040503050406030204" pitchFamily="18" charset="0"/>
            </a:endParaRPr>
          </a:p>
        </p:txBody>
      </p:sp>
      <p:sp>
        <p:nvSpPr>
          <p:cNvPr id="2" name="Rectángulo 1">
            <a:extLst>
              <a:ext uri="{FF2B5EF4-FFF2-40B4-BE49-F238E27FC236}">
                <a16:creationId xmlns:a16="http://schemas.microsoft.com/office/drawing/2014/main" id="{084622E7-90DA-4755-A8FD-DE2A2D9A8A9A}"/>
              </a:ext>
            </a:extLst>
          </p:cNvPr>
          <p:cNvSpPr/>
          <p:nvPr/>
        </p:nvSpPr>
        <p:spPr>
          <a:xfrm>
            <a:off x="842330" y="5311063"/>
            <a:ext cx="7572897" cy="369332"/>
          </a:xfrm>
          <a:prstGeom prst="rect">
            <a:avLst/>
          </a:prstGeom>
        </p:spPr>
        <p:txBody>
          <a:bodyPr wrap="square">
            <a:spAutoFit/>
          </a:bodyPr>
          <a:lstStyle/>
          <a:p>
            <a:r>
              <a:rPr lang="es-VE" dirty="0">
                <a:latin typeface="Cambria Math" panose="02040503050406030204" pitchFamily="18" charset="0"/>
                <a:ea typeface="Cambria Math" panose="02040503050406030204" pitchFamily="18" charset="0"/>
              </a:rPr>
              <a:t>Acción 34: Investigación Científica sobre temas en Discapacidad </a:t>
            </a:r>
          </a:p>
        </p:txBody>
      </p:sp>
      <p:sp>
        <p:nvSpPr>
          <p:cNvPr id="5" name="Rectángulo 4">
            <a:extLst>
              <a:ext uri="{FF2B5EF4-FFF2-40B4-BE49-F238E27FC236}">
                <a16:creationId xmlns:a16="http://schemas.microsoft.com/office/drawing/2014/main" id="{6F638AAB-B362-4E34-8811-AD63804DEB0F}"/>
              </a:ext>
            </a:extLst>
          </p:cNvPr>
          <p:cNvSpPr/>
          <p:nvPr/>
        </p:nvSpPr>
        <p:spPr>
          <a:xfrm>
            <a:off x="842330" y="5827362"/>
            <a:ext cx="5276381" cy="369332"/>
          </a:xfrm>
          <a:prstGeom prst="rect">
            <a:avLst/>
          </a:prstGeom>
        </p:spPr>
        <p:txBody>
          <a:bodyPr wrap="none">
            <a:spAutoFit/>
          </a:bodyPr>
          <a:lstStyle/>
          <a:p>
            <a:r>
              <a:rPr lang="es-MX" dirty="0">
                <a:latin typeface="Cambria Math" panose="02040503050406030204" pitchFamily="18" charset="0"/>
                <a:ea typeface="Cambria Math" panose="02040503050406030204" pitchFamily="18" charset="0"/>
              </a:rPr>
              <a:t>Acción 36: Construcción de una Ciudadanía Cultural</a:t>
            </a:r>
            <a:endParaRPr lang="es-VE"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1603576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26"/>
        <p:cNvGrpSpPr/>
        <p:nvPr/>
      </p:nvGrpSpPr>
      <p:grpSpPr>
        <a:xfrm>
          <a:off x="0" y="0"/>
          <a:ext cx="0" cy="0"/>
          <a:chOff x="0" y="0"/>
          <a:chExt cx="0" cy="0"/>
        </a:xfrm>
      </p:grpSpPr>
      <p:sp>
        <p:nvSpPr>
          <p:cNvPr id="428" name="Google Shape;428;p25">
            <a:extLst>
              <a:ext uri="{C183D7F6-B498-43B3-948B-1728B52AA6E4}">
                <adec:decorative xmlns:adec="http://schemas.microsoft.com/office/drawing/2017/decorative" val="1"/>
              </a:ext>
            </a:extLst>
          </p:cNvPr>
          <p:cNvSpPr/>
          <p:nvPr/>
        </p:nvSpPr>
        <p:spPr>
          <a:xfrm>
            <a:off x="311139" y="1924"/>
            <a:ext cx="2132331" cy="6856076"/>
          </a:xfrm>
          <a:custGeom>
            <a:avLst/>
            <a:gdLst/>
            <a:ahLst/>
            <a:cxnLst/>
            <a:rect l="l" t="t" r="r" b="b"/>
            <a:pathLst>
              <a:path w="2040" h="11008" extrusionOk="0">
                <a:moveTo>
                  <a:pt x="0" y="11007"/>
                </a:moveTo>
                <a:lnTo>
                  <a:pt x="2039" y="11007"/>
                </a:lnTo>
                <a:lnTo>
                  <a:pt x="2039" y="0"/>
                </a:lnTo>
                <a:lnTo>
                  <a:pt x="0" y="0"/>
                </a:lnTo>
                <a:lnTo>
                  <a:pt x="0" y="11007"/>
                </a:lnTo>
              </a:path>
            </a:pathLst>
          </a:custGeom>
          <a:solidFill>
            <a:srgbClr val="D9D9D9"/>
          </a:solidFill>
          <a:ln>
            <a:noFill/>
          </a:ln>
        </p:spPr>
        <p:txBody>
          <a:bodyPr spcFirstLastPara="1" wrap="square" lIns="45733" tIns="22867" rIns="45733" bIns="22867" anchor="ctr" anchorCtr="0">
            <a:noAutofit/>
          </a:bodyPr>
          <a:lstStyle/>
          <a:p>
            <a:endParaRPr sz="3200">
              <a:solidFill>
                <a:schemeClr val="dk1"/>
              </a:solidFill>
              <a:latin typeface="Lato Light"/>
              <a:ea typeface="Lato Light"/>
              <a:cs typeface="Lato Light"/>
              <a:sym typeface="Lato Light"/>
            </a:endParaRPr>
          </a:p>
        </p:txBody>
      </p:sp>
      <p:sp>
        <p:nvSpPr>
          <p:cNvPr id="429" name="Google Shape;429;p25"/>
          <p:cNvSpPr/>
          <p:nvPr/>
        </p:nvSpPr>
        <p:spPr>
          <a:xfrm>
            <a:off x="1356581" y="7418"/>
            <a:ext cx="55265" cy="6845084"/>
          </a:xfrm>
          <a:custGeom>
            <a:avLst/>
            <a:gdLst/>
            <a:ahLst/>
            <a:cxnLst/>
            <a:rect l="l" t="t" r="r" b="b"/>
            <a:pathLst>
              <a:path w="51" h="10988" extrusionOk="0">
                <a:moveTo>
                  <a:pt x="50" y="408"/>
                </a:moveTo>
                <a:lnTo>
                  <a:pt x="0" y="408"/>
                </a:lnTo>
                <a:lnTo>
                  <a:pt x="0" y="0"/>
                </a:lnTo>
                <a:lnTo>
                  <a:pt x="50" y="0"/>
                </a:lnTo>
                <a:lnTo>
                  <a:pt x="50" y="408"/>
                </a:lnTo>
                <a:close/>
                <a:moveTo>
                  <a:pt x="50" y="1223"/>
                </a:moveTo>
                <a:lnTo>
                  <a:pt x="0" y="1223"/>
                </a:lnTo>
                <a:lnTo>
                  <a:pt x="0" y="816"/>
                </a:lnTo>
                <a:lnTo>
                  <a:pt x="50" y="816"/>
                </a:lnTo>
                <a:lnTo>
                  <a:pt x="50" y="1223"/>
                </a:lnTo>
                <a:close/>
                <a:moveTo>
                  <a:pt x="50" y="2039"/>
                </a:moveTo>
                <a:lnTo>
                  <a:pt x="0" y="2039"/>
                </a:lnTo>
                <a:lnTo>
                  <a:pt x="0" y="1631"/>
                </a:lnTo>
                <a:lnTo>
                  <a:pt x="50" y="1631"/>
                </a:lnTo>
                <a:lnTo>
                  <a:pt x="50" y="2039"/>
                </a:lnTo>
                <a:close/>
                <a:moveTo>
                  <a:pt x="50" y="2854"/>
                </a:moveTo>
                <a:lnTo>
                  <a:pt x="0" y="2854"/>
                </a:lnTo>
                <a:lnTo>
                  <a:pt x="0" y="2447"/>
                </a:lnTo>
                <a:lnTo>
                  <a:pt x="50" y="2447"/>
                </a:lnTo>
                <a:lnTo>
                  <a:pt x="50" y="2854"/>
                </a:lnTo>
                <a:close/>
                <a:moveTo>
                  <a:pt x="50" y="3670"/>
                </a:moveTo>
                <a:lnTo>
                  <a:pt x="0" y="3670"/>
                </a:lnTo>
                <a:lnTo>
                  <a:pt x="0" y="3262"/>
                </a:lnTo>
                <a:lnTo>
                  <a:pt x="50" y="3262"/>
                </a:lnTo>
                <a:lnTo>
                  <a:pt x="50" y="3670"/>
                </a:lnTo>
                <a:close/>
                <a:moveTo>
                  <a:pt x="50" y="4485"/>
                </a:moveTo>
                <a:lnTo>
                  <a:pt x="0" y="4485"/>
                </a:lnTo>
                <a:lnTo>
                  <a:pt x="0" y="4077"/>
                </a:lnTo>
                <a:lnTo>
                  <a:pt x="50" y="4077"/>
                </a:lnTo>
                <a:lnTo>
                  <a:pt x="50" y="4485"/>
                </a:lnTo>
                <a:close/>
                <a:moveTo>
                  <a:pt x="50" y="5300"/>
                </a:moveTo>
                <a:lnTo>
                  <a:pt x="0" y="5300"/>
                </a:lnTo>
                <a:lnTo>
                  <a:pt x="0" y="4893"/>
                </a:lnTo>
                <a:lnTo>
                  <a:pt x="50" y="4893"/>
                </a:lnTo>
                <a:lnTo>
                  <a:pt x="50" y="5300"/>
                </a:lnTo>
                <a:close/>
                <a:moveTo>
                  <a:pt x="50" y="6115"/>
                </a:moveTo>
                <a:lnTo>
                  <a:pt x="0" y="6115"/>
                </a:lnTo>
                <a:lnTo>
                  <a:pt x="0" y="5707"/>
                </a:lnTo>
                <a:lnTo>
                  <a:pt x="50" y="5707"/>
                </a:lnTo>
                <a:lnTo>
                  <a:pt x="50" y="6115"/>
                </a:lnTo>
                <a:close/>
                <a:moveTo>
                  <a:pt x="50" y="6930"/>
                </a:moveTo>
                <a:lnTo>
                  <a:pt x="0" y="6930"/>
                </a:lnTo>
                <a:lnTo>
                  <a:pt x="0" y="6522"/>
                </a:lnTo>
                <a:lnTo>
                  <a:pt x="50" y="6522"/>
                </a:lnTo>
                <a:lnTo>
                  <a:pt x="50" y="6930"/>
                </a:lnTo>
                <a:close/>
                <a:moveTo>
                  <a:pt x="50" y="7745"/>
                </a:moveTo>
                <a:lnTo>
                  <a:pt x="0" y="7745"/>
                </a:lnTo>
                <a:lnTo>
                  <a:pt x="0" y="7338"/>
                </a:lnTo>
                <a:lnTo>
                  <a:pt x="50" y="7338"/>
                </a:lnTo>
                <a:lnTo>
                  <a:pt x="50" y="7745"/>
                </a:lnTo>
                <a:close/>
                <a:moveTo>
                  <a:pt x="50" y="8561"/>
                </a:moveTo>
                <a:lnTo>
                  <a:pt x="0" y="8561"/>
                </a:lnTo>
                <a:lnTo>
                  <a:pt x="0" y="8153"/>
                </a:lnTo>
                <a:lnTo>
                  <a:pt x="50" y="8153"/>
                </a:lnTo>
                <a:lnTo>
                  <a:pt x="50" y="8561"/>
                </a:lnTo>
                <a:close/>
                <a:moveTo>
                  <a:pt x="50" y="9376"/>
                </a:moveTo>
                <a:lnTo>
                  <a:pt x="0" y="9376"/>
                </a:lnTo>
                <a:lnTo>
                  <a:pt x="0" y="8968"/>
                </a:lnTo>
                <a:lnTo>
                  <a:pt x="50" y="8968"/>
                </a:lnTo>
                <a:lnTo>
                  <a:pt x="50" y="9376"/>
                </a:lnTo>
                <a:close/>
                <a:moveTo>
                  <a:pt x="50" y="10192"/>
                </a:moveTo>
                <a:lnTo>
                  <a:pt x="0" y="10192"/>
                </a:lnTo>
                <a:lnTo>
                  <a:pt x="0" y="9784"/>
                </a:lnTo>
                <a:lnTo>
                  <a:pt x="50" y="9784"/>
                </a:lnTo>
                <a:lnTo>
                  <a:pt x="50" y="10192"/>
                </a:lnTo>
                <a:close/>
                <a:moveTo>
                  <a:pt x="50" y="10987"/>
                </a:moveTo>
                <a:lnTo>
                  <a:pt x="0" y="10987"/>
                </a:lnTo>
                <a:lnTo>
                  <a:pt x="0" y="10599"/>
                </a:lnTo>
                <a:lnTo>
                  <a:pt x="50" y="10599"/>
                </a:lnTo>
                <a:lnTo>
                  <a:pt x="50" y="10987"/>
                </a:lnTo>
                <a:close/>
              </a:path>
            </a:pathLst>
          </a:custGeom>
          <a:solidFill>
            <a:schemeClr val="lt1"/>
          </a:solidFill>
          <a:ln>
            <a:noFill/>
          </a:ln>
        </p:spPr>
        <p:txBody>
          <a:bodyPr spcFirstLastPara="1" wrap="square" lIns="45733" tIns="22867" rIns="45733" bIns="22867" anchor="ctr" anchorCtr="0">
            <a:noAutofit/>
          </a:bodyPr>
          <a:lstStyle/>
          <a:p>
            <a:endParaRPr sz="3200">
              <a:solidFill>
                <a:schemeClr val="dk1"/>
              </a:solidFill>
              <a:latin typeface="Lato Light"/>
              <a:ea typeface="Lato Light"/>
              <a:cs typeface="Lato Light"/>
              <a:sym typeface="Lato Light"/>
            </a:endParaRPr>
          </a:p>
        </p:txBody>
      </p:sp>
      <p:sp>
        <p:nvSpPr>
          <p:cNvPr id="430" name="Google Shape;430;p25"/>
          <p:cNvSpPr/>
          <p:nvPr/>
        </p:nvSpPr>
        <p:spPr>
          <a:xfrm>
            <a:off x="2199384" y="7418"/>
            <a:ext cx="55265" cy="6845084"/>
          </a:xfrm>
          <a:custGeom>
            <a:avLst/>
            <a:gdLst/>
            <a:ahLst/>
            <a:cxnLst/>
            <a:rect l="l" t="t" r="r" b="b"/>
            <a:pathLst>
              <a:path w="52" h="10988" extrusionOk="0">
                <a:moveTo>
                  <a:pt x="51" y="10987"/>
                </a:moveTo>
                <a:lnTo>
                  <a:pt x="0" y="10987"/>
                </a:lnTo>
                <a:lnTo>
                  <a:pt x="0" y="0"/>
                </a:lnTo>
                <a:lnTo>
                  <a:pt x="51" y="0"/>
                </a:lnTo>
                <a:lnTo>
                  <a:pt x="51" y="10987"/>
                </a:lnTo>
              </a:path>
            </a:pathLst>
          </a:custGeom>
          <a:solidFill>
            <a:schemeClr val="lt1"/>
          </a:solidFill>
          <a:ln>
            <a:noFill/>
          </a:ln>
        </p:spPr>
        <p:txBody>
          <a:bodyPr spcFirstLastPara="1" wrap="square" lIns="45733" tIns="22867" rIns="45733" bIns="22867" anchor="ctr" anchorCtr="0">
            <a:noAutofit/>
          </a:bodyPr>
          <a:lstStyle/>
          <a:p>
            <a:endParaRPr sz="3200">
              <a:solidFill>
                <a:schemeClr val="dk1"/>
              </a:solidFill>
              <a:latin typeface="Lato Light"/>
              <a:ea typeface="Lato Light"/>
              <a:cs typeface="Lato Light"/>
              <a:sym typeface="Lato Light"/>
            </a:endParaRPr>
          </a:p>
        </p:txBody>
      </p:sp>
      <p:sp>
        <p:nvSpPr>
          <p:cNvPr id="431" name="Google Shape;431;p25"/>
          <p:cNvSpPr/>
          <p:nvPr/>
        </p:nvSpPr>
        <p:spPr>
          <a:xfrm>
            <a:off x="495358" y="7418"/>
            <a:ext cx="55265" cy="6845084"/>
          </a:xfrm>
          <a:custGeom>
            <a:avLst/>
            <a:gdLst/>
            <a:ahLst/>
            <a:cxnLst/>
            <a:rect l="l" t="t" r="r" b="b"/>
            <a:pathLst>
              <a:path w="52" h="10988" extrusionOk="0">
                <a:moveTo>
                  <a:pt x="51" y="10987"/>
                </a:moveTo>
                <a:lnTo>
                  <a:pt x="0" y="10987"/>
                </a:lnTo>
                <a:lnTo>
                  <a:pt x="0" y="0"/>
                </a:lnTo>
                <a:lnTo>
                  <a:pt x="51" y="0"/>
                </a:lnTo>
                <a:lnTo>
                  <a:pt x="51" y="10987"/>
                </a:lnTo>
              </a:path>
            </a:pathLst>
          </a:custGeom>
          <a:solidFill>
            <a:schemeClr val="lt1"/>
          </a:solidFill>
          <a:ln>
            <a:noFill/>
          </a:ln>
        </p:spPr>
        <p:txBody>
          <a:bodyPr spcFirstLastPara="1" wrap="square" lIns="45733" tIns="22867" rIns="45733" bIns="22867" anchor="ctr" anchorCtr="0">
            <a:noAutofit/>
          </a:bodyPr>
          <a:lstStyle/>
          <a:p>
            <a:endParaRPr sz="3200">
              <a:solidFill>
                <a:schemeClr val="dk1"/>
              </a:solidFill>
              <a:latin typeface="Lato Light"/>
              <a:ea typeface="Lato Light"/>
              <a:cs typeface="Lato Light"/>
              <a:sym typeface="Lato Light"/>
            </a:endParaRPr>
          </a:p>
        </p:txBody>
      </p:sp>
      <p:grpSp>
        <p:nvGrpSpPr>
          <p:cNvPr id="452" name="Google Shape;452;p25"/>
          <p:cNvGrpSpPr/>
          <p:nvPr/>
        </p:nvGrpSpPr>
        <p:grpSpPr>
          <a:xfrm>
            <a:off x="4401977" y="2187385"/>
            <a:ext cx="500788" cy="499571"/>
            <a:chOff x="-42796875" y="2680675"/>
            <a:chExt cx="319000" cy="318225"/>
          </a:xfrm>
        </p:grpSpPr>
        <p:sp>
          <p:nvSpPr>
            <p:cNvPr id="453" name="Google Shape;453;p25"/>
            <p:cNvSpPr/>
            <p:nvPr/>
          </p:nvSpPr>
          <p:spPr>
            <a:xfrm>
              <a:off x="-42671650" y="2853950"/>
              <a:ext cx="70125" cy="21275"/>
            </a:xfrm>
            <a:custGeom>
              <a:avLst/>
              <a:gdLst/>
              <a:ahLst/>
              <a:cxnLst/>
              <a:rect l="l" t="t" r="r" b="b"/>
              <a:pathLst>
                <a:path w="2805" h="851" extrusionOk="0">
                  <a:moveTo>
                    <a:pt x="442" y="0"/>
                  </a:moveTo>
                  <a:cubicBezTo>
                    <a:pt x="190" y="0"/>
                    <a:pt x="1" y="221"/>
                    <a:pt x="1" y="410"/>
                  </a:cubicBezTo>
                  <a:cubicBezTo>
                    <a:pt x="1" y="630"/>
                    <a:pt x="190" y="851"/>
                    <a:pt x="442" y="851"/>
                  </a:cubicBezTo>
                  <a:lnTo>
                    <a:pt x="2364" y="851"/>
                  </a:lnTo>
                  <a:cubicBezTo>
                    <a:pt x="2616" y="851"/>
                    <a:pt x="2773" y="630"/>
                    <a:pt x="2773" y="410"/>
                  </a:cubicBezTo>
                  <a:cubicBezTo>
                    <a:pt x="2805" y="221"/>
                    <a:pt x="2584" y="0"/>
                    <a:pt x="2364"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454" name="Google Shape;454;p25"/>
            <p:cNvSpPr/>
            <p:nvPr/>
          </p:nvSpPr>
          <p:spPr>
            <a:xfrm>
              <a:off x="-42671650" y="2895675"/>
              <a:ext cx="70125" cy="20525"/>
            </a:xfrm>
            <a:custGeom>
              <a:avLst/>
              <a:gdLst/>
              <a:ahLst/>
              <a:cxnLst/>
              <a:rect l="l" t="t" r="r" b="b"/>
              <a:pathLst>
                <a:path w="2805" h="821" extrusionOk="0">
                  <a:moveTo>
                    <a:pt x="442" y="1"/>
                  </a:moveTo>
                  <a:cubicBezTo>
                    <a:pt x="190" y="1"/>
                    <a:pt x="1" y="190"/>
                    <a:pt x="1" y="442"/>
                  </a:cubicBezTo>
                  <a:cubicBezTo>
                    <a:pt x="1" y="663"/>
                    <a:pt x="190" y="820"/>
                    <a:pt x="442" y="820"/>
                  </a:cubicBezTo>
                  <a:lnTo>
                    <a:pt x="2364" y="820"/>
                  </a:lnTo>
                  <a:cubicBezTo>
                    <a:pt x="2616" y="820"/>
                    <a:pt x="2773" y="631"/>
                    <a:pt x="2773" y="442"/>
                  </a:cubicBezTo>
                  <a:cubicBezTo>
                    <a:pt x="2805" y="190"/>
                    <a:pt x="2584" y="1"/>
                    <a:pt x="2364" y="1"/>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455" name="Google Shape;455;p25"/>
            <p:cNvSpPr/>
            <p:nvPr/>
          </p:nvSpPr>
          <p:spPr>
            <a:xfrm>
              <a:off x="-42796875" y="2680675"/>
              <a:ext cx="319000" cy="318225"/>
            </a:xfrm>
            <a:custGeom>
              <a:avLst/>
              <a:gdLst/>
              <a:ahLst/>
              <a:cxnLst/>
              <a:rect l="l" t="t" r="r" b="b"/>
              <a:pathLst>
                <a:path w="12760" h="12729" extrusionOk="0">
                  <a:moveTo>
                    <a:pt x="9011" y="882"/>
                  </a:moveTo>
                  <a:cubicBezTo>
                    <a:pt x="9168" y="882"/>
                    <a:pt x="9357" y="914"/>
                    <a:pt x="9483" y="945"/>
                  </a:cubicBezTo>
                  <a:cubicBezTo>
                    <a:pt x="9799" y="1071"/>
                    <a:pt x="10051" y="1355"/>
                    <a:pt x="10177" y="1701"/>
                  </a:cubicBezTo>
                  <a:lnTo>
                    <a:pt x="2615" y="1701"/>
                  </a:lnTo>
                  <a:cubicBezTo>
                    <a:pt x="2804" y="1229"/>
                    <a:pt x="3245" y="882"/>
                    <a:pt x="3781" y="882"/>
                  </a:cubicBezTo>
                  <a:close/>
                  <a:moveTo>
                    <a:pt x="1733" y="3623"/>
                  </a:moveTo>
                  <a:lnTo>
                    <a:pt x="1733" y="5293"/>
                  </a:lnTo>
                  <a:lnTo>
                    <a:pt x="914" y="5293"/>
                  </a:lnTo>
                  <a:lnTo>
                    <a:pt x="914" y="3623"/>
                  </a:lnTo>
                  <a:close/>
                  <a:moveTo>
                    <a:pt x="11941" y="3623"/>
                  </a:moveTo>
                  <a:lnTo>
                    <a:pt x="11941" y="5293"/>
                  </a:lnTo>
                  <a:lnTo>
                    <a:pt x="11122" y="5293"/>
                  </a:lnTo>
                  <a:lnTo>
                    <a:pt x="11122" y="3623"/>
                  </a:lnTo>
                  <a:close/>
                  <a:moveTo>
                    <a:pt x="10240" y="2521"/>
                  </a:moveTo>
                  <a:lnTo>
                    <a:pt x="10240" y="5316"/>
                  </a:lnTo>
                  <a:lnTo>
                    <a:pt x="10240" y="5316"/>
                  </a:lnTo>
                  <a:cubicBezTo>
                    <a:pt x="10144" y="5293"/>
                    <a:pt x="10003" y="5293"/>
                    <a:pt x="9862" y="5293"/>
                  </a:cubicBezTo>
                  <a:lnTo>
                    <a:pt x="6932" y="5293"/>
                  </a:lnTo>
                  <a:lnTo>
                    <a:pt x="6932" y="2521"/>
                  </a:lnTo>
                  <a:close/>
                  <a:moveTo>
                    <a:pt x="6144" y="2521"/>
                  </a:moveTo>
                  <a:lnTo>
                    <a:pt x="6144" y="5293"/>
                  </a:lnTo>
                  <a:lnTo>
                    <a:pt x="2962" y="5293"/>
                  </a:lnTo>
                  <a:cubicBezTo>
                    <a:pt x="2804" y="5293"/>
                    <a:pt x="2678" y="5293"/>
                    <a:pt x="2552" y="5324"/>
                  </a:cubicBezTo>
                  <a:lnTo>
                    <a:pt x="2552" y="2521"/>
                  </a:lnTo>
                  <a:close/>
                  <a:moveTo>
                    <a:pt x="9893" y="6207"/>
                  </a:moveTo>
                  <a:cubicBezTo>
                    <a:pt x="10555" y="6207"/>
                    <a:pt x="11122" y="6742"/>
                    <a:pt x="11122" y="7404"/>
                  </a:cubicBezTo>
                  <a:lnTo>
                    <a:pt x="11122" y="9861"/>
                  </a:lnTo>
                  <a:cubicBezTo>
                    <a:pt x="11122" y="10019"/>
                    <a:pt x="11027" y="10145"/>
                    <a:pt x="10933" y="10208"/>
                  </a:cubicBezTo>
                  <a:cubicBezTo>
                    <a:pt x="10838" y="10239"/>
                    <a:pt x="10775" y="10302"/>
                    <a:pt x="10681" y="10302"/>
                  </a:cubicBezTo>
                  <a:lnTo>
                    <a:pt x="2143" y="10302"/>
                  </a:lnTo>
                  <a:cubicBezTo>
                    <a:pt x="1922" y="10302"/>
                    <a:pt x="1796" y="10176"/>
                    <a:pt x="1733" y="10019"/>
                  </a:cubicBezTo>
                  <a:cubicBezTo>
                    <a:pt x="1702" y="9924"/>
                    <a:pt x="1733" y="10050"/>
                    <a:pt x="1733" y="8254"/>
                  </a:cubicBezTo>
                  <a:lnTo>
                    <a:pt x="1733" y="7404"/>
                  </a:lnTo>
                  <a:cubicBezTo>
                    <a:pt x="1733" y="6994"/>
                    <a:pt x="1922" y="6616"/>
                    <a:pt x="2300" y="6396"/>
                  </a:cubicBezTo>
                  <a:cubicBezTo>
                    <a:pt x="2489" y="6270"/>
                    <a:pt x="2710" y="6207"/>
                    <a:pt x="2993" y="6207"/>
                  </a:cubicBezTo>
                  <a:close/>
                  <a:moveTo>
                    <a:pt x="3403" y="11090"/>
                  </a:moveTo>
                  <a:lnTo>
                    <a:pt x="3403" y="11909"/>
                  </a:lnTo>
                  <a:lnTo>
                    <a:pt x="2552" y="11909"/>
                  </a:lnTo>
                  <a:lnTo>
                    <a:pt x="2552" y="11090"/>
                  </a:lnTo>
                  <a:close/>
                  <a:moveTo>
                    <a:pt x="10271" y="11090"/>
                  </a:moveTo>
                  <a:lnTo>
                    <a:pt x="10271" y="11909"/>
                  </a:lnTo>
                  <a:lnTo>
                    <a:pt x="9452" y="11909"/>
                  </a:lnTo>
                  <a:lnTo>
                    <a:pt x="9452" y="11090"/>
                  </a:lnTo>
                  <a:close/>
                  <a:moveTo>
                    <a:pt x="3750" y="0"/>
                  </a:moveTo>
                  <a:cubicBezTo>
                    <a:pt x="2615" y="0"/>
                    <a:pt x="1670" y="945"/>
                    <a:pt x="1670" y="2079"/>
                  </a:cubicBezTo>
                  <a:lnTo>
                    <a:pt x="1670" y="2804"/>
                  </a:lnTo>
                  <a:lnTo>
                    <a:pt x="442" y="2804"/>
                  </a:lnTo>
                  <a:cubicBezTo>
                    <a:pt x="190" y="2804"/>
                    <a:pt x="0" y="2993"/>
                    <a:pt x="0" y="3214"/>
                  </a:cubicBezTo>
                  <a:lnTo>
                    <a:pt x="0" y="5671"/>
                  </a:lnTo>
                  <a:cubicBezTo>
                    <a:pt x="0" y="5923"/>
                    <a:pt x="190" y="6112"/>
                    <a:pt x="442" y="6112"/>
                  </a:cubicBezTo>
                  <a:lnTo>
                    <a:pt x="1261" y="6112"/>
                  </a:lnTo>
                  <a:cubicBezTo>
                    <a:pt x="977" y="6459"/>
                    <a:pt x="820" y="6900"/>
                    <a:pt x="820" y="7341"/>
                  </a:cubicBezTo>
                  <a:lnTo>
                    <a:pt x="820" y="9830"/>
                  </a:lnTo>
                  <a:cubicBezTo>
                    <a:pt x="820" y="10365"/>
                    <a:pt x="1198" y="10806"/>
                    <a:pt x="1670" y="10995"/>
                  </a:cubicBezTo>
                  <a:lnTo>
                    <a:pt x="1670" y="12287"/>
                  </a:lnTo>
                  <a:cubicBezTo>
                    <a:pt x="1670" y="12539"/>
                    <a:pt x="1859" y="12728"/>
                    <a:pt x="2048" y="12728"/>
                  </a:cubicBezTo>
                  <a:lnTo>
                    <a:pt x="3718" y="12728"/>
                  </a:lnTo>
                  <a:cubicBezTo>
                    <a:pt x="3939" y="12728"/>
                    <a:pt x="4096" y="12539"/>
                    <a:pt x="4096" y="12287"/>
                  </a:cubicBezTo>
                  <a:lnTo>
                    <a:pt x="4096" y="11090"/>
                  </a:lnTo>
                  <a:lnTo>
                    <a:pt x="8507" y="11090"/>
                  </a:lnTo>
                  <a:lnTo>
                    <a:pt x="8507" y="12287"/>
                  </a:lnTo>
                  <a:cubicBezTo>
                    <a:pt x="8507" y="12539"/>
                    <a:pt x="8696" y="12728"/>
                    <a:pt x="8916" y="12728"/>
                  </a:cubicBezTo>
                  <a:lnTo>
                    <a:pt x="10555" y="12728"/>
                  </a:lnTo>
                  <a:cubicBezTo>
                    <a:pt x="10807" y="12728"/>
                    <a:pt x="10964" y="12539"/>
                    <a:pt x="10964" y="12287"/>
                  </a:cubicBezTo>
                  <a:lnTo>
                    <a:pt x="10964" y="10995"/>
                  </a:lnTo>
                  <a:cubicBezTo>
                    <a:pt x="11468" y="10838"/>
                    <a:pt x="11783" y="10365"/>
                    <a:pt x="11783" y="9830"/>
                  </a:cubicBezTo>
                  <a:lnTo>
                    <a:pt x="11783" y="7341"/>
                  </a:lnTo>
                  <a:cubicBezTo>
                    <a:pt x="11783" y="6868"/>
                    <a:pt x="11626" y="6427"/>
                    <a:pt x="11374" y="6112"/>
                  </a:cubicBezTo>
                  <a:lnTo>
                    <a:pt x="12224" y="6112"/>
                  </a:lnTo>
                  <a:cubicBezTo>
                    <a:pt x="12445" y="6112"/>
                    <a:pt x="12602" y="5923"/>
                    <a:pt x="12602" y="5671"/>
                  </a:cubicBezTo>
                  <a:lnTo>
                    <a:pt x="12602" y="3214"/>
                  </a:lnTo>
                  <a:cubicBezTo>
                    <a:pt x="12760" y="2993"/>
                    <a:pt x="12571" y="2804"/>
                    <a:pt x="12319" y="2804"/>
                  </a:cubicBezTo>
                  <a:lnTo>
                    <a:pt x="11059" y="2804"/>
                  </a:lnTo>
                  <a:lnTo>
                    <a:pt x="11059" y="2079"/>
                  </a:lnTo>
                  <a:cubicBezTo>
                    <a:pt x="11059" y="945"/>
                    <a:pt x="10145" y="0"/>
                    <a:pt x="8979"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456" name="Google Shape;456;p25"/>
            <p:cNvSpPr/>
            <p:nvPr/>
          </p:nvSpPr>
          <p:spPr>
            <a:xfrm>
              <a:off x="-42753550" y="2854500"/>
              <a:ext cx="63825" cy="61700"/>
            </a:xfrm>
            <a:custGeom>
              <a:avLst/>
              <a:gdLst/>
              <a:ahLst/>
              <a:cxnLst/>
              <a:rect l="l" t="t" r="r" b="b"/>
              <a:pathLst>
                <a:path w="2553" h="2468" extrusionOk="0">
                  <a:moveTo>
                    <a:pt x="1263" y="829"/>
                  </a:moveTo>
                  <a:cubicBezTo>
                    <a:pt x="1435" y="829"/>
                    <a:pt x="1565" y="949"/>
                    <a:pt x="1639" y="1144"/>
                  </a:cubicBezTo>
                  <a:cubicBezTo>
                    <a:pt x="1718" y="1410"/>
                    <a:pt x="1483" y="1676"/>
                    <a:pt x="1218" y="1676"/>
                  </a:cubicBezTo>
                  <a:cubicBezTo>
                    <a:pt x="1170" y="1676"/>
                    <a:pt x="1120" y="1668"/>
                    <a:pt x="1071" y="1648"/>
                  </a:cubicBezTo>
                  <a:cubicBezTo>
                    <a:pt x="945" y="1616"/>
                    <a:pt x="882" y="1490"/>
                    <a:pt x="851" y="1364"/>
                  </a:cubicBezTo>
                  <a:cubicBezTo>
                    <a:pt x="756" y="1144"/>
                    <a:pt x="914" y="892"/>
                    <a:pt x="1103" y="860"/>
                  </a:cubicBezTo>
                  <a:cubicBezTo>
                    <a:pt x="1160" y="839"/>
                    <a:pt x="1213" y="829"/>
                    <a:pt x="1263" y="829"/>
                  </a:cubicBezTo>
                  <a:close/>
                  <a:moveTo>
                    <a:pt x="1234" y="0"/>
                  </a:moveTo>
                  <a:cubicBezTo>
                    <a:pt x="841" y="0"/>
                    <a:pt x="443" y="194"/>
                    <a:pt x="189" y="545"/>
                  </a:cubicBezTo>
                  <a:cubicBezTo>
                    <a:pt x="95" y="734"/>
                    <a:pt x="0" y="986"/>
                    <a:pt x="0" y="1238"/>
                  </a:cubicBezTo>
                  <a:cubicBezTo>
                    <a:pt x="0" y="1932"/>
                    <a:pt x="567" y="2467"/>
                    <a:pt x="1229" y="2467"/>
                  </a:cubicBezTo>
                  <a:cubicBezTo>
                    <a:pt x="1765" y="2467"/>
                    <a:pt x="2237" y="2121"/>
                    <a:pt x="2395" y="1616"/>
                  </a:cubicBezTo>
                  <a:cubicBezTo>
                    <a:pt x="2552" y="1081"/>
                    <a:pt x="2363" y="514"/>
                    <a:pt x="1922" y="230"/>
                  </a:cubicBezTo>
                  <a:cubicBezTo>
                    <a:pt x="1718" y="74"/>
                    <a:pt x="1477" y="0"/>
                    <a:pt x="1234"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457" name="Google Shape;457;p25"/>
            <p:cNvSpPr/>
            <p:nvPr/>
          </p:nvSpPr>
          <p:spPr>
            <a:xfrm>
              <a:off x="-42581850" y="2853950"/>
              <a:ext cx="63025" cy="61475"/>
            </a:xfrm>
            <a:custGeom>
              <a:avLst/>
              <a:gdLst/>
              <a:ahLst/>
              <a:cxnLst/>
              <a:rect l="l" t="t" r="r" b="b"/>
              <a:pathLst>
                <a:path w="2521" h="2459" extrusionOk="0">
                  <a:moveTo>
                    <a:pt x="1269" y="860"/>
                  </a:moveTo>
                  <a:cubicBezTo>
                    <a:pt x="1493" y="860"/>
                    <a:pt x="1670" y="1049"/>
                    <a:pt x="1670" y="1260"/>
                  </a:cubicBezTo>
                  <a:cubicBezTo>
                    <a:pt x="1670" y="1481"/>
                    <a:pt x="1576" y="1638"/>
                    <a:pt x="1355" y="1670"/>
                  </a:cubicBezTo>
                  <a:cubicBezTo>
                    <a:pt x="1311" y="1683"/>
                    <a:pt x="1268" y="1689"/>
                    <a:pt x="1227" y="1689"/>
                  </a:cubicBezTo>
                  <a:cubicBezTo>
                    <a:pt x="1063" y="1689"/>
                    <a:pt x="927" y="1588"/>
                    <a:pt x="851" y="1386"/>
                  </a:cubicBezTo>
                  <a:cubicBezTo>
                    <a:pt x="788" y="1166"/>
                    <a:pt x="882" y="945"/>
                    <a:pt x="1135" y="882"/>
                  </a:cubicBezTo>
                  <a:cubicBezTo>
                    <a:pt x="1180" y="867"/>
                    <a:pt x="1225" y="860"/>
                    <a:pt x="1269" y="860"/>
                  </a:cubicBezTo>
                  <a:close/>
                  <a:moveTo>
                    <a:pt x="1261" y="0"/>
                  </a:moveTo>
                  <a:cubicBezTo>
                    <a:pt x="567" y="0"/>
                    <a:pt x="0" y="567"/>
                    <a:pt x="32" y="1229"/>
                  </a:cubicBezTo>
                  <a:cubicBezTo>
                    <a:pt x="32" y="1874"/>
                    <a:pt x="541" y="2459"/>
                    <a:pt x="1208" y="2459"/>
                  </a:cubicBezTo>
                  <a:cubicBezTo>
                    <a:pt x="1226" y="2459"/>
                    <a:pt x="1243" y="2458"/>
                    <a:pt x="1261" y="2458"/>
                  </a:cubicBezTo>
                  <a:cubicBezTo>
                    <a:pt x="1922" y="2458"/>
                    <a:pt x="2521" y="1891"/>
                    <a:pt x="2458" y="1229"/>
                  </a:cubicBezTo>
                  <a:cubicBezTo>
                    <a:pt x="2521" y="567"/>
                    <a:pt x="1954" y="0"/>
                    <a:pt x="1261"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grpSp>
      <p:sp>
        <p:nvSpPr>
          <p:cNvPr id="466" name="Google Shape;466;p25"/>
          <p:cNvSpPr/>
          <p:nvPr/>
        </p:nvSpPr>
        <p:spPr>
          <a:xfrm>
            <a:off x="-312858" y="3910888"/>
            <a:ext cx="25140" cy="26039"/>
          </a:xfrm>
          <a:custGeom>
            <a:avLst/>
            <a:gdLst/>
            <a:ahLst/>
            <a:cxnLst/>
            <a:rect l="l" t="t" r="r" b="b"/>
            <a:pathLst>
              <a:path w="1036" h="1073" extrusionOk="0">
                <a:moveTo>
                  <a:pt x="518" y="1"/>
                </a:moveTo>
                <a:cubicBezTo>
                  <a:pt x="223" y="1"/>
                  <a:pt x="1" y="260"/>
                  <a:pt x="1" y="555"/>
                </a:cubicBezTo>
                <a:cubicBezTo>
                  <a:pt x="1" y="814"/>
                  <a:pt x="223" y="1073"/>
                  <a:pt x="518" y="1073"/>
                </a:cubicBezTo>
                <a:cubicBezTo>
                  <a:pt x="814" y="1073"/>
                  <a:pt x="1036" y="814"/>
                  <a:pt x="1036" y="555"/>
                </a:cubicBezTo>
                <a:cubicBezTo>
                  <a:pt x="1036" y="260"/>
                  <a:pt x="814" y="1"/>
                  <a:pt x="518"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467" name="Google Shape;467;p25"/>
          <p:cNvSpPr/>
          <p:nvPr/>
        </p:nvSpPr>
        <p:spPr>
          <a:xfrm>
            <a:off x="-371171" y="3899240"/>
            <a:ext cx="25140" cy="26039"/>
          </a:xfrm>
          <a:custGeom>
            <a:avLst/>
            <a:gdLst/>
            <a:ahLst/>
            <a:cxnLst/>
            <a:rect l="l" t="t" r="r" b="b"/>
            <a:pathLst>
              <a:path w="1036" h="1073" extrusionOk="0">
                <a:moveTo>
                  <a:pt x="518" y="0"/>
                </a:moveTo>
                <a:cubicBezTo>
                  <a:pt x="222" y="0"/>
                  <a:pt x="1" y="259"/>
                  <a:pt x="1" y="518"/>
                </a:cubicBezTo>
                <a:cubicBezTo>
                  <a:pt x="1" y="813"/>
                  <a:pt x="222" y="1035"/>
                  <a:pt x="518" y="1072"/>
                </a:cubicBezTo>
                <a:cubicBezTo>
                  <a:pt x="814" y="1072"/>
                  <a:pt x="1036" y="813"/>
                  <a:pt x="1036" y="555"/>
                </a:cubicBezTo>
                <a:cubicBezTo>
                  <a:pt x="1036" y="259"/>
                  <a:pt x="814" y="0"/>
                  <a:pt x="518"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2" name="CuadroTexto 51">
            <a:extLst>
              <a:ext uri="{FF2B5EF4-FFF2-40B4-BE49-F238E27FC236}">
                <a16:creationId xmlns:a16="http://schemas.microsoft.com/office/drawing/2014/main" id="{650B47B8-1BF8-4F26-B459-89F5FED16572}"/>
              </a:ext>
            </a:extLst>
          </p:cNvPr>
          <p:cNvSpPr txBox="1"/>
          <p:nvPr/>
        </p:nvSpPr>
        <p:spPr>
          <a:xfrm>
            <a:off x="2726191" y="197561"/>
            <a:ext cx="7152740" cy="461665"/>
          </a:xfrm>
          <a:prstGeom prst="rect">
            <a:avLst/>
          </a:prstGeom>
          <a:noFill/>
        </p:spPr>
        <p:txBody>
          <a:bodyPr wrap="square" rtlCol="0">
            <a:spAutoFit/>
          </a:bodyPr>
          <a:lstStyle/>
          <a:p>
            <a:r>
              <a:rPr lang="es-ES" sz="2400" b="1" dirty="0"/>
              <a:t>4. RUTA PARA LA CONSTRUCCIÓN DE COMPROMISOS  </a:t>
            </a:r>
            <a:endParaRPr lang="es-VE" sz="2400" b="1" dirty="0"/>
          </a:p>
        </p:txBody>
      </p:sp>
      <p:sp>
        <p:nvSpPr>
          <p:cNvPr id="53" name="CuadroTexto 52">
            <a:extLst>
              <a:ext uri="{FF2B5EF4-FFF2-40B4-BE49-F238E27FC236}">
                <a16:creationId xmlns:a16="http://schemas.microsoft.com/office/drawing/2014/main" id="{4AC211E0-9786-43E1-8962-7D47CF66B759}"/>
              </a:ext>
            </a:extLst>
          </p:cNvPr>
          <p:cNvSpPr txBox="1"/>
          <p:nvPr/>
        </p:nvSpPr>
        <p:spPr>
          <a:xfrm>
            <a:off x="3379113" y="887052"/>
            <a:ext cx="6074678" cy="369332"/>
          </a:xfrm>
          <a:prstGeom prst="rect">
            <a:avLst/>
          </a:prstGeom>
          <a:noFill/>
        </p:spPr>
        <p:txBody>
          <a:bodyPr wrap="square" rtlCol="0">
            <a:spAutoFit/>
          </a:bodyPr>
          <a:lstStyle/>
          <a:p>
            <a:pPr algn="ctr"/>
            <a:r>
              <a:rPr lang="es-ES" b="1" dirty="0">
                <a:solidFill>
                  <a:srgbClr val="0070C0"/>
                </a:solidFill>
                <a:latin typeface="Cambria Math" panose="02040503050406030204" pitchFamily="18" charset="0"/>
                <a:ea typeface="Cambria Math" panose="02040503050406030204" pitchFamily="18" charset="0"/>
              </a:rPr>
              <a:t> </a:t>
            </a:r>
            <a:r>
              <a:rPr lang="es-ES" b="1" dirty="0">
                <a:solidFill>
                  <a:schemeClr val="accent1">
                    <a:lumMod val="50000"/>
                  </a:schemeClr>
                </a:solidFill>
                <a:latin typeface="Cambria Math" panose="02040503050406030204" pitchFamily="18" charset="0"/>
                <a:ea typeface="Cambria Math" panose="02040503050406030204" pitchFamily="18" charset="0"/>
              </a:rPr>
              <a:t>SOCIALIZACIÓN Y ASESORÍA A OPDS DE LA REGIÓN </a:t>
            </a:r>
            <a:endParaRPr lang="es-VE" b="1" dirty="0">
              <a:solidFill>
                <a:schemeClr val="accent1">
                  <a:lumMod val="50000"/>
                </a:schemeClr>
              </a:solidFill>
              <a:latin typeface="Cambria Math" panose="02040503050406030204" pitchFamily="18" charset="0"/>
              <a:ea typeface="Cambria Math" panose="02040503050406030204" pitchFamily="18" charset="0"/>
            </a:endParaRPr>
          </a:p>
        </p:txBody>
      </p:sp>
      <p:pic>
        <p:nvPicPr>
          <p:cNvPr id="54" name="Gráfico 1">
            <a:extLst>
              <a:ext uri="{FF2B5EF4-FFF2-40B4-BE49-F238E27FC236}">
                <a16:creationId xmlns:a16="http://schemas.microsoft.com/office/drawing/2014/main" id="{17F68B48-6D13-47A7-B37F-B6EFD556F989}"/>
              </a:ext>
            </a:extLst>
          </p:cNvPr>
          <p:cNvPicPr/>
          <p:nvPr/>
        </p:nvPicPr>
        <p:blipFill rotWithShape="1">
          <a:blip r:embed="rId3">
            <a:extLst>
              <a:ext uri="{96DAC541-7B7A-43D3-8B79-37D633B846F1}">
                <asvg:svgBlip xmlns:asvg="http://schemas.microsoft.com/office/drawing/2016/SVG/main" r:embed="rId4"/>
              </a:ext>
            </a:extLst>
          </a:blip>
          <a:srcRect l="320" t="-86" r="98692" b="86"/>
          <a:stretch/>
        </p:blipFill>
        <p:spPr bwMode="auto">
          <a:xfrm rot="10800000" flipH="1">
            <a:off x="0" y="6474"/>
            <a:ext cx="254000" cy="6851526"/>
          </a:xfrm>
          <a:prstGeom prst="rect">
            <a:avLst/>
          </a:prstGeom>
          <a:ln>
            <a:noFill/>
          </a:ln>
          <a:extLst>
            <a:ext uri="{53640926-AAD7-44D8-BBD7-CCE9431645EC}">
              <a14:shadowObscured xmlns:a14="http://schemas.microsoft.com/office/drawing/2010/main"/>
            </a:ext>
          </a:extLst>
        </p:spPr>
      </p:pic>
      <p:sp>
        <p:nvSpPr>
          <p:cNvPr id="5" name="Rectángulo 4">
            <a:extLst>
              <a:ext uri="{FF2B5EF4-FFF2-40B4-BE49-F238E27FC236}">
                <a16:creationId xmlns:a16="http://schemas.microsoft.com/office/drawing/2014/main" id="{336D6538-9853-482A-810B-03E1C33AEF73}"/>
              </a:ext>
            </a:extLst>
          </p:cNvPr>
          <p:cNvSpPr/>
          <p:nvPr/>
        </p:nvSpPr>
        <p:spPr>
          <a:xfrm>
            <a:off x="2726191" y="1439226"/>
            <a:ext cx="7600020" cy="1423403"/>
          </a:xfrm>
          <a:prstGeom prst="rect">
            <a:avLst/>
          </a:prstGeom>
        </p:spPr>
        <p:txBody>
          <a:bodyPr wrap="square">
            <a:spAutoFit/>
          </a:bodyPr>
          <a:lstStyle/>
          <a:p>
            <a:pPr algn="just">
              <a:lnSpc>
                <a:spcPct val="107000"/>
              </a:lnSpc>
              <a:spcAft>
                <a:spcPts val="800"/>
              </a:spcAft>
              <a:tabLst>
                <a:tab pos="755650" algn="l"/>
              </a:tabLst>
            </a:pPr>
            <a:r>
              <a:rPr lang="es-MX" sz="1600" b="1" cap="small" dirty="0">
                <a:latin typeface="Cambria Math" panose="02040503050406030204" pitchFamily="18" charset="0"/>
                <a:ea typeface="Cambria Math" panose="02040503050406030204" pitchFamily="18" charset="0"/>
                <a:cs typeface="Times New Roman" panose="02020603050405020304" pitchFamily="18" charset="0"/>
              </a:rPr>
              <a:t>Descripción y objetivo </a:t>
            </a:r>
            <a:r>
              <a:rPr lang="es-MX" sz="1600" dirty="0">
                <a:latin typeface="Cambria Math" panose="02040503050406030204" pitchFamily="18" charset="0"/>
                <a:ea typeface="Cambria Math" panose="02040503050406030204" pitchFamily="18" charset="0"/>
                <a:cs typeface="Times New Roman" panose="02020603050405020304" pitchFamily="18" charset="0"/>
              </a:rPr>
              <a:t>: Riadis realizará un conjunto de socializaciones con las </a:t>
            </a:r>
            <a:r>
              <a:rPr lang="es-MX" sz="1600" dirty="0" err="1">
                <a:latin typeface="Cambria Math" panose="02040503050406030204" pitchFamily="18" charset="0"/>
                <a:ea typeface="Cambria Math" panose="02040503050406030204" pitchFamily="18" charset="0"/>
                <a:cs typeface="Times New Roman" panose="02020603050405020304" pitchFamily="18" charset="0"/>
              </a:rPr>
              <a:t>OPDs</a:t>
            </a:r>
            <a:r>
              <a:rPr lang="es-MX" sz="1600" dirty="0">
                <a:latin typeface="Cambria Math" panose="02040503050406030204" pitchFamily="18" charset="0"/>
                <a:ea typeface="Cambria Math" panose="02040503050406030204" pitchFamily="18" charset="0"/>
                <a:cs typeface="Times New Roman" panose="02020603050405020304" pitchFamily="18" charset="0"/>
              </a:rPr>
              <a:t> de la región, con el objetivo de socializar el documento final “llamado a la acción”, y además se aprovechará el espacio para explicar claramente cómo es el mecanismo de construcción y registro de compromisos de cara a la cumbre global sobre discapacidad 2025. </a:t>
            </a:r>
            <a:endParaRPr lang="es-VE" sz="1600" dirty="0">
              <a:latin typeface="Cambria Math" panose="02040503050406030204" pitchFamily="18" charset="0"/>
              <a:ea typeface="Cambria Math" panose="02040503050406030204" pitchFamily="18" charset="0"/>
              <a:cs typeface="Times New Roman" panose="02020603050405020304" pitchFamily="18" charset="0"/>
            </a:endParaRPr>
          </a:p>
        </p:txBody>
      </p:sp>
      <p:sp>
        <p:nvSpPr>
          <p:cNvPr id="57" name="Rectángulo 56">
            <a:extLst>
              <a:ext uri="{FF2B5EF4-FFF2-40B4-BE49-F238E27FC236}">
                <a16:creationId xmlns:a16="http://schemas.microsoft.com/office/drawing/2014/main" id="{BE4C18D4-F396-4B6D-AA4B-D7D97529246E}"/>
              </a:ext>
            </a:extLst>
          </p:cNvPr>
          <p:cNvSpPr/>
          <p:nvPr/>
        </p:nvSpPr>
        <p:spPr>
          <a:xfrm>
            <a:off x="3945391" y="2954037"/>
            <a:ext cx="7332981" cy="336631"/>
          </a:xfrm>
          <a:prstGeom prst="rect">
            <a:avLst/>
          </a:prstGeom>
        </p:spPr>
        <p:txBody>
          <a:bodyPr wrap="square">
            <a:spAutoFit/>
          </a:bodyPr>
          <a:lstStyle/>
          <a:p>
            <a:pPr algn="just">
              <a:lnSpc>
                <a:spcPct val="107000"/>
              </a:lnSpc>
              <a:spcAft>
                <a:spcPts val="800"/>
              </a:spcAft>
              <a:tabLst>
                <a:tab pos="755650" algn="l"/>
              </a:tabLst>
            </a:pPr>
            <a:r>
              <a:rPr lang="es-MX" sz="1600" b="1" cap="small" dirty="0">
                <a:latin typeface="Cambria Math" panose="02040503050406030204" pitchFamily="18" charset="0"/>
                <a:ea typeface="Cambria Math" panose="02040503050406030204" pitchFamily="18" charset="0"/>
                <a:cs typeface="Times New Roman" panose="02020603050405020304" pitchFamily="18" charset="0"/>
              </a:rPr>
              <a:t>Actores clave</a:t>
            </a:r>
            <a:r>
              <a:rPr lang="es-MX" sz="1600" dirty="0">
                <a:latin typeface="Cambria Math" panose="02040503050406030204" pitchFamily="18" charset="0"/>
                <a:ea typeface="Cambria Math" panose="02040503050406030204" pitchFamily="18" charset="0"/>
                <a:cs typeface="Times New Roman" panose="02020603050405020304" pitchFamily="18" charset="0"/>
              </a:rPr>
              <a:t>: </a:t>
            </a:r>
            <a:r>
              <a:rPr lang="es-MX" sz="1600" dirty="0" err="1">
                <a:latin typeface="Cambria Math" panose="02040503050406030204" pitchFamily="18" charset="0"/>
                <a:ea typeface="Cambria Math" panose="02040503050406030204" pitchFamily="18" charset="0"/>
                <a:cs typeface="Times New Roman" panose="02020603050405020304" pitchFamily="18" charset="0"/>
              </a:rPr>
              <a:t>OPDs</a:t>
            </a:r>
            <a:r>
              <a:rPr lang="es-MX" sz="1600" dirty="0">
                <a:latin typeface="Cambria Math" panose="02040503050406030204" pitchFamily="18" charset="0"/>
                <a:ea typeface="Cambria Math" panose="02040503050406030204" pitchFamily="18" charset="0"/>
                <a:cs typeface="Times New Roman" panose="02020603050405020304" pitchFamily="18" charset="0"/>
              </a:rPr>
              <a:t> de Américas Latina y el Caribe </a:t>
            </a:r>
            <a:endParaRPr lang="en-US" sz="1600" dirty="0">
              <a:latin typeface="Cambria Math" panose="02040503050406030204" pitchFamily="18" charset="0"/>
              <a:ea typeface="Cambria Math" panose="02040503050406030204" pitchFamily="18" charset="0"/>
              <a:cs typeface="Times New Roman" panose="02020603050405020304" pitchFamily="18" charset="0"/>
            </a:endParaRPr>
          </a:p>
        </p:txBody>
      </p:sp>
      <p:sp>
        <p:nvSpPr>
          <p:cNvPr id="59" name="Rectángulo 58">
            <a:extLst>
              <a:ext uri="{FF2B5EF4-FFF2-40B4-BE49-F238E27FC236}">
                <a16:creationId xmlns:a16="http://schemas.microsoft.com/office/drawing/2014/main" id="{CDAA7FA1-CE4C-4431-94CC-33615D2545C6}"/>
              </a:ext>
            </a:extLst>
          </p:cNvPr>
          <p:cNvSpPr/>
          <p:nvPr/>
        </p:nvSpPr>
        <p:spPr>
          <a:xfrm>
            <a:off x="6138115" y="3428993"/>
            <a:ext cx="4697304" cy="336631"/>
          </a:xfrm>
          <a:prstGeom prst="rect">
            <a:avLst/>
          </a:prstGeom>
        </p:spPr>
        <p:txBody>
          <a:bodyPr wrap="square">
            <a:spAutoFit/>
          </a:bodyPr>
          <a:lstStyle/>
          <a:p>
            <a:pPr algn="just">
              <a:lnSpc>
                <a:spcPct val="107000"/>
              </a:lnSpc>
              <a:spcAft>
                <a:spcPts val="800"/>
              </a:spcAft>
              <a:tabLst>
                <a:tab pos="755650" algn="l"/>
              </a:tabLst>
            </a:pPr>
            <a:r>
              <a:rPr lang="es-MX" sz="1600" b="1" cap="small" dirty="0">
                <a:latin typeface="Cambria Math" panose="02040503050406030204" pitchFamily="18" charset="0"/>
                <a:ea typeface="Cambria Math" panose="02040503050406030204" pitchFamily="18" charset="0"/>
                <a:cs typeface="Times New Roman" panose="02020603050405020304" pitchFamily="18" charset="0"/>
              </a:rPr>
              <a:t>Lapso de tiempo </a:t>
            </a:r>
            <a:r>
              <a:rPr lang="es-MX" sz="1600" dirty="0">
                <a:latin typeface="Cambria Math" panose="02040503050406030204" pitchFamily="18" charset="0"/>
                <a:ea typeface="Cambria Math" panose="02040503050406030204" pitchFamily="18" charset="0"/>
                <a:cs typeface="Times New Roman" panose="02020603050405020304" pitchFamily="18" charset="0"/>
              </a:rPr>
              <a:t>: Del 17 de febrero al 21 de febrero</a:t>
            </a:r>
            <a:endParaRPr lang="en-US" sz="1600" dirty="0">
              <a:latin typeface="Cambria Math" panose="02040503050406030204" pitchFamily="18" charset="0"/>
              <a:ea typeface="Cambria Math" panose="02040503050406030204" pitchFamily="18" charset="0"/>
              <a:cs typeface="Times New Roman" panose="02020603050405020304" pitchFamily="18" charset="0"/>
            </a:endParaRPr>
          </a:p>
        </p:txBody>
      </p:sp>
      <p:sp>
        <p:nvSpPr>
          <p:cNvPr id="23" name="Google Shape;1022;p42">
            <a:extLst>
              <a:ext uri="{FF2B5EF4-FFF2-40B4-BE49-F238E27FC236}">
                <a16:creationId xmlns:a16="http://schemas.microsoft.com/office/drawing/2014/main" id="{166A2945-7142-4BA4-97A9-F0300D735D88}"/>
              </a:ext>
            </a:extLst>
          </p:cNvPr>
          <p:cNvSpPr/>
          <p:nvPr/>
        </p:nvSpPr>
        <p:spPr>
          <a:xfrm>
            <a:off x="2443470" y="887052"/>
            <a:ext cx="1339501" cy="362619"/>
          </a:xfrm>
          <a:custGeom>
            <a:avLst/>
            <a:gdLst/>
            <a:ahLst/>
            <a:cxnLst/>
            <a:rect l="l" t="t" r="r" b="b"/>
            <a:pathLst>
              <a:path w="2050" h="776" extrusionOk="0">
                <a:moveTo>
                  <a:pt x="1786" y="356"/>
                </a:moveTo>
                <a:lnTo>
                  <a:pt x="2026" y="66"/>
                </a:lnTo>
                <a:lnTo>
                  <a:pt x="2026" y="66"/>
                </a:lnTo>
                <a:cubicBezTo>
                  <a:pt x="2048" y="40"/>
                  <a:pt x="2028" y="0"/>
                  <a:pt x="1994" y="0"/>
                </a:cubicBezTo>
                <a:lnTo>
                  <a:pt x="330" y="0"/>
                </a:lnTo>
                <a:lnTo>
                  <a:pt x="330" y="0"/>
                </a:lnTo>
                <a:cubicBezTo>
                  <a:pt x="319" y="0"/>
                  <a:pt x="307" y="5"/>
                  <a:pt x="299" y="14"/>
                </a:cubicBezTo>
                <a:lnTo>
                  <a:pt x="13" y="356"/>
                </a:lnTo>
                <a:lnTo>
                  <a:pt x="13" y="356"/>
                </a:lnTo>
                <a:cubicBezTo>
                  <a:pt x="0" y="371"/>
                  <a:pt x="0" y="393"/>
                  <a:pt x="12" y="408"/>
                </a:cubicBezTo>
                <a:lnTo>
                  <a:pt x="299" y="759"/>
                </a:lnTo>
                <a:lnTo>
                  <a:pt x="299" y="759"/>
                </a:lnTo>
                <a:cubicBezTo>
                  <a:pt x="307" y="769"/>
                  <a:pt x="319" y="775"/>
                  <a:pt x="331" y="775"/>
                </a:cubicBezTo>
                <a:lnTo>
                  <a:pt x="1996" y="775"/>
                </a:lnTo>
                <a:lnTo>
                  <a:pt x="1996" y="775"/>
                </a:lnTo>
                <a:cubicBezTo>
                  <a:pt x="2030" y="775"/>
                  <a:pt x="2049" y="735"/>
                  <a:pt x="2027" y="708"/>
                </a:cubicBezTo>
                <a:lnTo>
                  <a:pt x="1786" y="408"/>
                </a:lnTo>
                <a:lnTo>
                  <a:pt x="1786" y="408"/>
                </a:lnTo>
                <a:cubicBezTo>
                  <a:pt x="1774" y="392"/>
                  <a:pt x="1774" y="371"/>
                  <a:pt x="1786" y="356"/>
                </a:cubicBezTo>
              </a:path>
            </a:pathLst>
          </a:custGeom>
          <a:solidFill>
            <a:srgbClr val="00B0F0"/>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r>
              <a:rPr lang="es-VE" sz="1700" b="1" dirty="0">
                <a:solidFill>
                  <a:schemeClr val="lt1"/>
                </a:solidFill>
                <a:latin typeface="Fira Sans Extra Condensed Medium"/>
                <a:ea typeface="Fira Sans Extra Condensed Medium"/>
                <a:cs typeface="Fira Sans Extra Condensed Medium"/>
                <a:sym typeface="Fira Sans Extra Condensed Medium"/>
              </a:rPr>
              <a:t>P</a:t>
            </a:r>
            <a:r>
              <a:rPr lang="en" sz="1700" b="1" dirty="0">
                <a:solidFill>
                  <a:schemeClr val="lt1"/>
                </a:solidFill>
                <a:latin typeface="Fira Sans Extra Condensed Medium"/>
                <a:ea typeface="Fira Sans Extra Condensed Medium"/>
                <a:cs typeface="Fira Sans Extra Condensed Medium"/>
                <a:sym typeface="Fira Sans Extra Condensed Medium"/>
              </a:rPr>
              <a:t>aso 1 </a:t>
            </a:r>
            <a:endParaRPr sz="1700" b="1" dirty="0">
              <a:solidFill>
                <a:schemeClr val="lt1"/>
              </a:solidFill>
              <a:latin typeface="Fira Sans Extra Condensed Medium"/>
              <a:ea typeface="Fira Sans Extra Condensed Medium"/>
              <a:cs typeface="Fira Sans Extra Condensed Medium"/>
              <a:sym typeface="Fira Sans Extra Condensed Medium"/>
            </a:endParaRPr>
          </a:p>
        </p:txBody>
      </p:sp>
      <p:grpSp>
        <p:nvGrpSpPr>
          <p:cNvPr id="24" name="Google Shape;452;p25">
            <a:extLst>
              <a:ext uri="{FF2B5EF4-FFF2-40B4-BE49-F238E27FC236}">
                <a16:creationId xmlns:a16="http://schemas.microsoft.com/office/drawing/2014/main" id="{9DD0FB59-DC9F-4731-B0E7-4F359A5FF892}"/>
              </a:ext>
            </a:extLst>
          </p:cNvPr>
          <p:cNvGrpSpPr/>
          <p:nvPr/>
        </p:nvGrpSpPr>
        <p:grpSpPr>
          <a:xfrm>
            <a:off x="4425748" y="5340914"/>
            <a:ext cx="500788" cy="499571"/>
            <a:chOff x="-42796875" y="2680675"/>
            <a:chExt cx="319000" cy="318225"/>
          </a:xfrm>
        </p:grpSpPr>
        <p:sp>
          <p:nvSpPr>
            <p:cNvPr id="25" name="Google Shape;453;p25">
              <a:extLst>
                <a:ext uri="{FF2B5EF4-FFF2-40B4-BE49-F238E27FC236}">
                  <a16:creationId xmlns:a16="http://schemas.microsoft.com/office/drawing/2014/main" id="{03F9DB7B-F75A-4219-B1CF-943586D86C15}"/>
                </a:ext>
              </a:extLst>
            </p:cNvPr>
            <p:cNvSpPr/>
            <p:nvPr/>
          </p:nvSpPr>
          <p:spPr>
            <a:xfrm>
              <a:off x="-42671650" y="2853950"/>
              <a:ext cx="70125" cy="21275"/>
            </a:xfrm>
            <a:custGeom>
              <a:avLst/>
              <a:gdLst/>
              <a:ahLst/>
              <a:cxnLst/>
              <a:rect l="l" t="t" r="r" b="b"/>
              <a:pathLst>
                <a:path w="2805" h="851" extrusionOk="0">
                  <a:moveTo>
                    <a:pt x="442" y="0"/>
                  </a:moveTo>
                  <a:cubicBezTo>
                    <a:pt x="190" y="0"/>
                    <a:pt x="1" y="221"/>
                    <a:pt x="1" y="410"/>
                  </a:cubicBezTo>
                  <a:cubicBezTo>
                    <a:pt x="1" y="630"/>
                    <a:pt x="190" y="851"/>
                    <a:pt x="442" y="851"/>
                  </a:cubicBezTo>
                  <a:lnTo>
                    <a:pt x="2364" y="851"/>
                  </a:lnTo>
                  <a:cubicBezTo>
                    <a:pt x="2616" y="851"/>
                    <a:pt x="2773" y="630"/>
                    <a:pt x="2773" y="410"/>
                  </a:cubicBezTo>
                  <a:cubicBezTo>
                    <a:pt x="2805" y="221"/>
                    <a:pt x="2584" y="0"/>
                    <a:pt x="2364"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26" name="Google Shape;454;p25">
              <a:extLst>
                <a:ext uri="{FF2B5EF4-FFF2-40B4-BE49-F238E27FC236}">
                  <a16:creationId xmlns:a16="http://schemas.microsoft.com/office/drawing/2014/main" id="{729C0295-3E6A-4AB2-9F14-B77989C0F17C}"/>
                </a:ext>
              </a:extLst>
            </p:cNvPr>
            <p:cNvSpPr/>
            <p:nvPr/>
          </p:nvSpPr>
          <p:spPr>
            <a:xfrm>
              <a:off x="-42671650" y="2895675"/>
              <a:ext cx="70125" cy="20525"/>
            </a:xfrm>
            <a:custGeom>
              <a:avLst/>
              <a:gdLst/>
              <a:ahLst/>
              <a:cxnLst/>
              <a:rect l="l" t="t" r="r" b="b"/>
              <a:pathLst>
                <a:path w="2805" h="821" extrusionOk="0">
                  <a:moveTo>
                    <a:pt x="442" y="1"/>
                  </a:moveTo>
                  <a:cubicBezTo>
                    <a:pt x="190" y="1"/>
                    <a:pt x="1" y="190"/>
                    <a:pt x="1" y="442"/>
                  </a:cubicBezTo>
                  <a:cubicBezTo>
                    <a:pt x="1" y="663"/>
                    <a:pt x="190" y="820"/>
                    <a:pt x="442" y="820"/>
                  </a:cubicBezTo>
                  <a:lnTo>
                    <a:pt x="2364" y="820"/>
                  </a:lnTo>
                  <a:cubicBezTo>
                    <a:pt x="2616" y="820"/>
                    <a:pt x="2773" y="631"/>
                    <a:pt x="2773" y="442"/>
                  </a:cubicBezTo>
                  <a:cubicBezTo>
                    <a:pt x="2805" y="190"/>
                    <a:pt x="2584" y="1"/>
                    <a:pt x="2364" y="1"/>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27" name="Google Shape;455;p25">
              <a:extLst>
                <a:ext uri="{FF2B5EF4-FFF2-40B4-BE49-F238E27FC236}">
                  <a16:creationId xmlns:a16="http://schemas.microsoft.com/office/drawing/2014/main" id="{A84568E7-8D39-4EB0-A9EC-13F095410A02}"/>
                </a:ext>
              </a:extLst>
            </p:cNvPr>
            <p:cNvSpPr/>
            <p:nvPr/>
          </p:nvSpPr>
          <p:spPr>
            <a:xfrm>
              <a:off x="-42796875" y="2680675"/>
              <a:ext cx="319000" cy="318225"/>
            </a:xfrm>
            <a:custGeom>
              <a:avLst/>
              <a:gdLst/>
              <a:ahLst/>
              <a:cxnLst/>
              <a:rect l="l" t="t" r="r" b="b"/>
              <a:pathLst>
                <a:path w="12760" h="12729" extrusionOk="0">
                  <a:moveTo>
                    <a:pt x="9011" y="882"/>
                  </a:moveTo>
                  <a:cubicBezTo>
                    <a:pt x="9168" y="882"/>
                    <a:pt x="9357" y="914"/>
                    <a:pt x="9483" y="945"/>
                  </a:cubicBezTo>
                  <a:cubicBezTo>
                    <a:pt x="9799" y="1071"/>
                    <a:pt x="10051" y="1355"/>
                    <a:pt x="10177" y="1701"/>
                  </a:cubicBezTo>
                  <a:lnTo>
                    <a:pt x="2615" y="1701"/>
                  </a:lnTo>
                  <a:cubicBezTo>
                    <a:pt x="2804" y="1229"/>
                    <a:pt x="3245" y="882"/>
                    <a:pt x="3781" y="882"/>
                  </a:cubicBezTo>
                  <a:close/>
                  <a:moveTo>
                    <a:pt x="1733" y="3623"/>
                  </a:moveTo>
                  <a:lnTo>
                    <a:pt x="1733" y="5293"/>
                  </a:lnTo>
                  <a:lnTo>
                    <a:pt x="914" y="5293"/>
                  </a:lnTo>
                  <a:lnTo>
                    <a:pt x="914" y="3623"/>
                  </a:lnTo>
                  <a:close/>
                  <a:moveTo>
                    <a:pt x="11941" y="3623"/>
                  </a:moveTo>
                  <a:lnTo>
                    <a:pt x="11941" y="5293"/>
                  </a:lnTo>
                  <a:lnTo>
                    <a:pt x="11122" y="5293"/>
                  </a:lnTo>
                  <a:lnTo>
                    <a:pt x="11122" y="3623"/>
                  </a:lnTo>
                  <a:close/>
                  <a:moveTo>
                    <a:pt x="10240" y="2521"/>
                  </a:moveTo>
                  <a:lnTo>
                    <a:pt x="10240" y="5316"/>
                  </a:lnTo>
                  <a:lnTo>
                    <a:pt x="10240" y="5316"/>
                  </a:lnTo>
                  <a:cubicBezTo>
                    <a:pt x="10144" y="5293"/>
                    <a:pt x="10003" y="5293"/>
                    <a:pt x="9862" y="5293"/>
                  </a:cubicBezTo>
                  <a:lnTo>
                    <a:pt x="6932" y="5293"/>
                  </a:lnTo>
                  <a:lnTo>
                    <a:pt x="6932" y="2521"/>
                  </a:lnTo>
                  <a:close/>
                  <a:moveTo>
                    <a:pt x="6144" y="2521"/>
                  </a:moveTo>
                  <a:lnTo>
                    <a:pt x="6144" y="5293"/>
                  </a:lnTo>
                  <a:lnTo>
                    <a:pt x="2962" y="5293"/>
                  </a:lnTo>
                  <a:cubicBezTo>
                    <a:pt x="2804" y="5293"/>
                    <a:pt x="2678" y="5293"/>
                    <a:pt x="2552" y="5324"/>
                  </a:cubicBezTo>
                  <a:lnTo>
                    <a:pt x="2552" y="2521"/>
                  </a:lnTo>
                  <a:close/>
                  <a:moveTo>
                    <a:pt x="9893" y="6207"/>
                  </a:moveTo>
                  <a:cubicBezTo>
                    <a:pt x="10555" y="6207"/>
                    <a:pt x="11122" y="6742"/>
                    <a:pt x="11122" y="7404"/>
                  </a:cubicBezTo>
                  <a:lnTo>
                    <a:pt x="11122" y="9861"/>
                  </a:lnTo>
                  <a:cubicBezTo>
                    <a:pt x="11122" y="10019"/>
                    <a:pt x="11027" y="10145"/>
                    <a:pt x="10933" y="10208"/>
                  </a:cubicBezTo>
                  <a:cubicBezTo>
                    <a:pt x="10838" y="10239"/>
                    <a:pt x="10775" y="10302"/>
                    <a:pt x="10681" y="10302"/>
                  </a:cubicBezTo>
                  <a:lnTo>
                    <a:pt x="2143" y="10302"/>
                  </a:lnTo>
                  <a:cubicBezTo>
                    <a:pt x="1922" y="10302"/>
                    <a:pt x="1796" y="10176"/>
                    <a:pt x="1733" y="10019"/>
                  </a:cubicBezTo>
                  <a:cubicBezTo>
                    <a:pt x="1702" y="9924"/>
                    <a:pt x="1733" y="10050"/>
                    <a:pt x="1733" y="8254"/>
                  </a:cubicBezTo>
                  <a:lnTo>
                    <a:pt x="1733" y="7404"/>
                  </a:lnTo>
                  <a:cubicBezTo>
                    <a:pt x="1733" y="6994"/>
                    <a:pt x="1922" y="6616"/>
                    <a:pt x="2300" y="6396"/>
                  </a:cubicBezTo>
                  <a:cubicBezTo>
                    <a:pt x="2489" y="6270"/>
                    <a:pt x="2710" y="6207"/>
                    <a:pt x="2993" y="6207"/>
                  </a:cubicBezTo>
                  <a:close/>
                  <a:moveTo>
                    <a:pt x="3403" y="11090"/>
                  </a:moveTo>
                  <a:lnTo>
                    <a:pt x="3403" y="11909"/>
                  </a:lnTo>
                  <a:lnTo>
                    <a:pt x="2552" y="11909"/>
                  </a:lnTo>
                  <a:lnTo>
                    <a:pt x="2552" y="11090"/>
                  </a:lnTo>
                  <a:close/>
                  <a:moveTo>
                    <a:pt x="10271" y="11090"/>
                  </a:moveTo>
                  <a:lnTo>
                    <a:pt x="10271" y="11909"/>
                  </a:lnTo>
                  <a:lnTo>
                    <a:pt x="9452" y="11909"/>
                  </a:lnTo>
                  <a:lnTo>
                    <a:pt x="9452" y="11090"/>
                  </a:lnTo>
                  <a:close/>
                  <a:moveTo>
                    <a:pt x="3750" y="0"/>
                  </a:moveTo>
                  <a:cubicBezTo>
                    <a:pt x="2615" y="0"/>
                    <a:pt x="1670" y="945"/>
                    <a:pt x="1670" y="2079"/>
                  </a:cubicBezTo>
                  <a:lnTo>
                    <a:pt x="1670" y="2804"/>
                  </a:lnTo>
                  <a:lnTo>
                    <a:pt x="442" y="2804"/>
                  </a:lnTo>
                  <a:cubicBezTo>
                    <a:pt x="190" y="2804"/>
                    <a:pt x="0" y="2993"/>
                    <a:pt x="0" y="3214"/>
                  </a:cubicBezTo>
                  <a:lnTo>
                    <a:pt x="0" y="5671"/>
                  </a:lnTo>
                  <a:cubicBezTo>
                    <a:pt x="0" y="5923"/>
                    <a:pt x="190" y="6112"/>
                    <a:pt x="442" y="6112"/>
                  </a:cubicBezTo>
                  <a:lnTo>
                    <a:pt x="1261" y="6112"/>
                  </a:lnTo>
                  <a:cubicBezTo>
                    <a:pt x="977" y="6459"/>
                    <a:pt x="820" y="6900"/>
                    <a:pt x="820" y="7341"/>
                  </a:cubicBezTo>
                  <a:lnTo>
                    <a:pt x="820" y="9830"/>
                  </a:lnTo>
                  <a:cubicBezTo>
                    <a:pt x="820" y="10365"/>
                    <a:pt x="1198" y="10806"/>
                    <a:pt x="1670" y="10995"/>
                  </a:cubicBezTo>
                  <a:lnTo>
                    <a:pt x="1670" y="12287"/>
                  </a:lnTo>
                  <a:cubicBezTo>
                    <a:pt x="1670" y="12539"/>
                    <a:pt x="1859" y="12728"/>
                    <a:pt x="2048" y="12728"/>
                  </a:cubicBezTo>
                  <a:lnTo>
                    <a:pt x="3718" y="12728"/>
                  </a:lnTo>
                  <a:cubicBezTo>
                    <a:pt x="3939" y="12728"/>
                    <a:pt x="4096" y="12539"/>
                    <a:pt x="4096" y="12287"/>
                  </a:cubicBezTo>
                  <a:lnTo>
                    <a:pt x="4096" y="11090"/>
                  </a:lnTo>
                  <a:lnTo>
                    <a:pt x="8507" y="11090"/>
                  </a:lnTo>
                  <a:lnTo>
                    <a:pt x="8507" y="12287"/>
                  </a:lnTo>
                  <a:cubicBezTo>
                    <a:pt x="8507" y="12539"/>
                    <a:pt x="8696" y="12728"/>
                    <a:pt x="8916" y="12728"/>
                  </a:cubicBezTo>
                  <a:lnTo>
                    <a:pt x="10555" y="12728"/>
                  </a:lnTo>
                  <a:cubicBezTo>
                    <a:pt x="10807" y="12728"/>
                    <a:pt x="10964" y="12539"/>
                    <a:pt x="10964" y="12287"/>
                  </a:cubicBezTo>
                  <a:lnTo>
                    <a:pt x="10964" y="10995"/>
                  </a:lnTo>
                  <a:cubicBezTo>
                    <a:pt x="11468" y="10838"/>
                    <a:pt x="11783" y="10365"/>
                    <a:pt x="11783" y="9830"/>
                  </a:cubicBezTo>
                  <a:lnTo>
                    <a:pt x="11783" y="7341"/>
                  </a:lnTo>
                  <a:cubicBezTo>
                    <a:pt x="11783" y="6868"/>
                    <a:pt x="11626" y="6427"/>
                    <a:pt x="11374" y="6112"/>
                  </a:cubicBezTo>
                  <a:lnTo>
                    <a:pt x="12224" y="6112"/>
                  </a:lnTo>
                  <a:cubicBezTo>
                    <a:pt x="12445" y="6112"/>
                    <a:pt x="12602" y="5923"/>
                    <a:pt x="12602" y="5671"/>
                  </a:cubicBezTo>
                  <a:lnTo>
                    <a:pt x="12602" y="3214"/>
                  </a:lnTo>
                  <a:cubicBezTo>
                    <a:pt x="12760" y="2993"/>
                    <a:pt x="12571" y="2804"/>
                    <a:pt x="12319" y="2804"/>
                  </a:cubicBezTo>
                  <a:lnTo>
                    <a:pt x="11059" y="2804"/>
                  </a:lnTo>
                  <a:lnTo>
                    <a:pt x="11059" y="2079"/>
                  </a:lnTo>
                  <a:cubicBezTo>
                    <a:pt x="11059" y="945"/>
                    <a:pt x="10145" y="0"/>
                    <a:pt x="8979"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28" name="Google Shape;456;p25">
              <a:extLst>
                <a:ext uri="{FF2B5EF4-FFF2-40B4-BE49-F238E27FC236}">
                  <a16:creationId xmlns:a16="http://schemas.microsoft.com/office/drawing/2014/main" id="{E96C54A8-33FF-4F57-97ED-CD6132132BE2}"/>
                </a:ext>
              </a:extLst>
            </p:cNvPr>
            <p:cNvSpPr/>
            <p:nvPr/>
          </p:nvSpPr>
          <p:spPr>
            <a:xfrm>
              <a:off x="-42753550" y="2854500"/>
              <a:ext cx="63825" cy="61700"/>
            </a:xfrm>
            <a:custGeom>
              <a:avLst/>
              <a:gdLst/>
              <a:ahLst/>
              <a:cxnLst/>
              <a:rect l="l" t="t" r="r" b="b"/>
              <a:pathLst>
                <a:path w="2553" h="2468" extrusionOk="0">
                  <a:moveTo>
                    <a:pt x="1263" y="829"/>
                  </a:moveTo>
                  <a:cubicBezTo>
                    <a:pt x="1435" y="829"/>
                    <a:pt x="1565" y="949"/>
                    <a:pt x="1639" y="1144"/>
                  </a:cubicBezTo>
                  <a:cubicBezTo>
                    <a:pt x="1718" y="1410"/>
                    <a:pt x="1483" y="1676"/>
                    <a:pt x="1218" y="1676"/>
                  </a:cubicBezTo>
                  <a:cubicBezTo>
                    <a:pt x="1170" y="1676"/>
                    <a:pt x="1120" y="1668"/>
                    <a:pt x="1071" y="1648"/>
                  </a:cubicBezTo>
                  <a:cubicBezTo>
                    <a:pt x="945" y="1616"/>
                    <a:pt x="882" y="1490"/>
                    <a:pt x="851" y="1364"/>
                  </a:cubicBezTo>
                  <a:cubicBezTo>
                    <a:pt x="756" y="1144"/>
                    <a:pt x="914" y="892"/>
                    <a:pt x="1103" y="860"/>
                  </a:cubicBezTo>
                  <a:cubicBezTo>
                    <a:pt x="1160" y="839"/>
                    <a:pt x="1213" y="829"/>
                    <a:pt x="1263" y="829"/>
                  </a:cubicBezTo>
                  <a:close/>
                  <a:moveTo>
                    <a:pt x="1234" y="0"/>
                  </a:moveTo>
                  <a:cubicBezTo>
                    <a:pt x="841" y="0"/>
                    <a:pt x="443" y="194"/>
                    <a:pt x="189" y="545"/>
                  </a:cubicBezTo>
                  <a:cubicBezTo>
                    <a:pt x="95" y="734"/>
                    <a:pt x="0" y="986"/>
                    <a:pt x="0" y="1238"/>
                  </a:cubicBezTo>
                  <a:cubicBezTo>
                    <a:pt x="0" y="1932"/>
                    <a:pt x="567" y="2467"/>
                    <a:pt x="1229" y="2467"/>
                  </a:cubicBezTo>
                  <a:cubicBezTo>
                    <a:pt x="1765" y="2467"/>
                    <a:pt x="2237" y="2121"/>
                    <a:pt x="2395" y="1616"/>
                  </a:cubicBezTo>
                  <a:cubicBezTo>
                    <a:pt x="2552" y="1081"/>
                    <a:pt x="2363" y="514"/>
                    <a:pt x="1922" y="230"/>
                  </a:cubicBezTo>
                  <a:cubicBezTo>
                    <a:pt x="1718" y="74"/>
                    <a:pt x="1477" y="0"/>
                    <a:pt x="1234"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29" name="Google Shape;457;p25">
              <a:extLst>
                <a:ext uri="{FF2B5EF4-FFF2-40B4-BE49-F238E27FC236}">
                  <a16:creationId xmlns:a16="http://schemas.microsoft.com/office/drawing/2014/main" id="{95B9817A-C2A6-4F22-B26D-CA252EBC4972}"/>
                </a:ext>
              </a:extLst>
            </p:cNvPr>
            <p:cNvSpPr/>
            <p:nvPr/>
          </p:nvSpPr>
          <p:spPr>
            <a:xfrm>
              <a:off x="-42581850" y="2853950"/>
              <a:ext cx="63025" cy="61475"/>
            </a:xfrm>
            <a:custGeom>
              <a:avLst/>
              <a:gdLst/>
              <a:ahLst/>
              <a:cxnLst/>
              <a:rect l="l" t="t" r="r" b="b"/>
              <a:pathLst>
                <a:path w="2521" h="2459" extrusionOk="0">
                  <a:moveTo>
                    <a:pt x="1269" y="860"/>
                  </a:moveTo>
                  <a:cubicBezTo>
                    <a:pt x="1493" y="860"/>
                    <a:pt x="1670" y="1049"/>
                    <a:pt x="1670" y="1260"/>
                  </a:cubicBezTo>
                  <a:cubicBezTo>
                    <a:pt x="1670" y="1481"/>
                    <a:pt x="1576" y="1638"/>
                    <a:pt x="1355" y="1670"/>
                  </a:cubicBezTo>
                  <a:cubicBezTo>
                    <a:pt x="1311" y="1683"/>
                    <a:pt x="1268" y="1689"/>
                    <a:pt x="1227" y="1689"/>
                  </a:cubicBezTo>
                  <a:cubicBezTo>
                    <a:pt x="1063" y="1689"/>
                    <a:pt x="927" y="1588"/>
                    <a:pt x="851" y="1386"/>
                  </a:cubicBezTo>
                  <a:cubicBezTo>
                    <a:pt x="788" y="1166"/>
                    <a:pt x="882" y="945"/>
                    <a:pt x="1135" y="882"/>
                  </a:cubicBezTo>
                  <a:cubicBezTo>
                    <a:pt x="1180" y="867"/>
                    <a:pt x="1225" y="860"/>
                    <a:pt x="1269" y="860"/>
                  </a:cubicBezTo>
                  <a:close/>
                  <a:moveTo>
                    <a:pt x="1261" y="0"/>
                  </a:moveTo>
                  <a:cubicBezTo>
                    <a:pt x="567" y="0"/>
                    <a:pt x="0" y="567"/>
                    <a:pt x="32" y="1229"/>
                  </a:cubicBezTo>
                  <a:cubicBezTo>
                    <a:pt x="32" y="1874"/>
                    <a:pt x="541" y="2459"/>
                    <a:pt x="1208" y="2459"/>
                  </a:cubicBezTo>
                  <a:cubicBezTo>
                    <a:pt x="1226" y="2459"/>
                    <a:pt x="1243" y="2458"/>
                    <a:pt x="1261" y="2458"/>
                  </a:cubicBezTo>
                  <a:cubicBezTo>
                    <a:pt x="1922" y="2458"/>
                    <a:pt x="2521" y="1891"/>
                    <a:pt x="2458" y="1229"/>
                  </a:cubicBezTo>
                  <a:cubicBezTo>
                    <a:pt x="2521" y="567"/>
                    <a:pt x="1954" y="0"/>
                    <a:pt x="1261"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grpSp>
      <p:sp>
        <p:nvSpPr>
          <p:cNvPr id="30" name="CuadroTexto 29">
            <a:extLst>
              <a:ext uri="{FF2B5EF4-FFF2-40B4-BE49-F238E27FC236}">
                <a16:creationId xmlns:a16="http://schemas.microsoft.com/office/drawing/2014/main" id="{BD9B554E-3ECF-4A14-B826-D39FC58D83DA}"/>
              </a:ext>
            </a:extLst>
          </p:cNvPr>
          <p:cNvSpPr txBox="1"/>
          <p:nvPr/>
        </p:nvSpPr>
        <p:spPr>
          <a:xfrm>
            <a:off x="3428519" y="3923907"/>
            <a:ext cx="8366723" cy="646331"/>
          </a:xfrm>
          <a:prstGeom prst="rect">
            <a:avLst/>
          </a:prstGeom>
          <a:noFill/>
        </p:spPr>
        <p:txBody>
          <a:bodyPr wrap="square" rtlCol="0">
            <a:spAutoFit/>
          </a:bodyPr>
          <a:lstStyle/>
          <a:p>
            <a:pPr algn="ctr"/>
            <a:r>
              <a:rPr lang="es-ES" b="1" dirty="0">
                <a:solidFill>
                  <a:srgbClr val="0070C0"/>
                </a:solidFill>
                <a:latin typeface="Cambria Math" panose="02040503050406030204" pitchFamily="18" charset="0"/>
                <a:ea typeface="Cambria Math" panose="02040503050406030204" pitchFamily="18" charset="0"/>
              </a:rPr>
              <a:t> </a:t>
            </a:r>
            <a:r>
              <a:rPr lang="es-ES" b="1" dirty="0">
                <a:solidFill>
                  <a:schemeClr val="accent1">
                    <a:lumMod val="50000"/>
                  </a:schemeClr>
                </a:solidFill>
                <a:latin typeface="Cambria Math" panose="02040503050406030204" pitchFamily="18" charset="0"/>
                <a:ea typeface="Cambria Math" panose="02040503050406030204" pitchFamily="18" charset="0"/>
              </a:rPr>
              <a:t>SOCIALIZACIÓN CON </a:t>
            </a:r>
            <a:r>
              <a:rPr lang="es-MX" b="1" dirty="0">
                <a:solidFill>
                  <a:schemeClr val="accent1">
                    <a:lumMod val="50000"/>
                  </a:schemeClr>
                </a:solidFill>
                <a:latin typeface="Cambria Math" panose="02040503050406030204" pitchFamily="18" charset="0"/>
                <a:ea typeface="Cambria Math" panose="02040503050406030204" pitchFamily="18" charset="0"/>
              </a:rPr>
              <a:t>ORGANISMOS DE COORDINACIÓN LATINOAMÉRICANA,  CARIBEÑA E IBEROAMERICANA</a:t>
            </a:r>
            <a:endParaRPr lang="es-VE" b="1" dirty="0">
              <a:solidFill>
                <a:schemeClr val="accent1">
                  <a:lumMod val="50000"/>
                </a:schemeClr>
              </a:solidFill>
              <a:latin typeface="Cambria Math" panose="02040503050406030204" pitchFamily="18" charset="0"/>
              <a:ea typeface="Cambria Math" panose="02040503050406030204" pitchFamily="18" charset="0"/>
            </a:endParaRPr>
          </a:p>
        </p:txBody>
      </p:sp>
      <p:sp>
        <p:nvSpPr>
          <p:cNvPr id="31" name="Rectángulo 30">
            <a:extLst>
              <a:ext uri="{FF2B5EF4-FFF2-40B4-BE49-F238E27FC236}">
                <a16:creationId xmlns:a16="http://schemas.microsoft.com/office/drawing/2014/main" id="{2D176DF9-4C24-4C3E-A59C-BCA7CA667112}"/>
              </a:ext>
            </a:extLst>
          </p:cNvPr>
          <p:cNvSpPr/>
          <p:nvPr/>
        </p:nvSpPr>
        <p:spPr>
          <a:xfrm>
            <a:off x="2726191" y="4570238"/>
            <a:ext cx="9069051" cy="1127040"/>
          </a:xfrm>
          <a:prstGeom prst="rect">
            <a:avLst/>
          </a:prstGeom>
        </p:spPr>
        <p:txBody>
          <a:bodyPr wrap="square">
            <a:spAutoFit/>
          </a:bodyPr>
          <a:lstStyle/>
          <a:p>
            <a:pPr algn="just">
              <a:lnSpc>
                <a:spcPct val="107000"/>
              </a:lnSpc>
              <a:spcAft>
                <a:spcPts val="800"/>
              </a:spcAft>
              <a:tabLst>
                <a:tab pos="755650" algn="l"/>
              </a:tabLst>
            </a:pPr>
            <a:r>
              <a:rPr lang="es-MX" sz="1600" b="1" cap="small" dirty="0">
                <a:latin typeface="Cambria Math" panose="02040503050406030204" pitchFamily="18" charset="0"/>
                <a:ea typeface="Cambria Math" panose="02040503050406030204" pitchFamily="18" charset="0"/>
                <a:cs typeface="Times New Roman" panose="02020603050405020304" pitchFamily="18" charset="0"/>
              </a:rPr>
              <a:t>Descripción y objetivo: </a:t>
            </a:r>
            <a:r>
              <a:rPr lang="es-MX" sz="1600" dirty="0">
                <a:latin typeface="Cambria Math" panose="02040503050406030204" pitchFamily="18" charset="0"/>
                <a:ea typeface="Cambria Math" panose="02040503050406030204" pitchFamily="18" charset="0"/>
                <a:cs typeface="Times New Roman" panose="02020603050405020304" pitchFamily="18" charset="0"/>
              </a:rPr>
              <a:t>RIADIS realizará una serie de socializaciones con diversas instancias de coordinación gubernamentales de Latinoamérica y el Caribe. El objetivo es difundir los 38 llamados a la acción establecidos durante la cumbre regional y, principalmente, articular con los países de la región posibles compromisos de cara a la Cumbre Global sobre Discapacidad 2025</a:t>
            </a:r>
            <a:endParaRPr lang="es-VE" sz="1600" dirty="0">
              <a:latin typeface="Cambria Math" panose="02040503050406030204" pitchFamily="18" charset="0"/>
              <a:ea typeface="Cambria Math" panose="02040503050406030204" pitchFamily="18" charset="0"/>
              <a:cs typeface="Times New Roman" panose="02020603050405020304" pitchFamily="18" charset="0"/>
            </a:endParaRPr>
          </a:p>
        </p:txBody>
      </p:sp>
      <p:sp>
        <p:nvSpPr>
          <p:cNvPr id="32" name="Rectángulo 31">
            <a:extLst>
              <a:ext uri="{FF2B5EF4-FFF2-40B4-BE49-F238E27FC236}">
                <a16:creationId xmlns:a16="http://schemas.microsoft.com/office/drawing/2014/main" id="{63DFB99F-98C7-49E5-86CA-D0CE9E416F4A}"/>
              </a:ext>
            </a:extLst>
          </p:cNvPr>
          <p:cNvSpPr/>
          <p:nvPr/>
        </p:nvSpPr>
        <p:spPr>
          <a:xfrm>
            <a:off x="3113220" y="5764916"/>
            <a:ext cx="8317529" cy="600101"/>
          </a:xfrm>
          <a:prstGeom prst="rect">
            <a:avLst/>
          </a:prstGeom>
        </p:spPr>
        <p:txBody>
          <a:bodyPr wrap="square">
            <a:spAutoFit/>
          </a:bodyPr>
          <a:lstStyle/>
          <a:p>
            <a:pPr algn="just">
              <a:lnSpc>
                <a:spcPct val="107000"/>
              </a:lnSpc>
              <a:spcAft>
                <a:spcPts val="800"/>
              </a:spcAft>
              <a:tabLst>
                <a:tab pos="755650" algn="l"/>
              </a:tabLst>
            </a:pPr>
            <a:r>
              <a:rPr lang="es-MX" sz="1600" b="1" cap="small" dirty="0">
                <a:latin typeface="Cambria Math" panose="02040503050406030204" pitchFamily="18" charset="0"/>
                <a:ea typeface="Cambria Math" panose="02040503050406030204" pitchFamily="18" charset="0"/>
                <a:cs typeface="Times New Roman" panose="02020603050405020304" pitchFamily="18" charset="0"/>
              </a:rPr>
              <a:t>Actores clave</a:t>
            </a:r>
            <a:r>
              <a:rPr lang="es-MX" sz="1600" dirty="0">
                <a:latin typeface="Cambria Math" panose="02040503050406030204" pitchFamily="18" charset="0"/>
                <a:ea typeface="Cambria Math" panose="02040503050406030204" pitchFamily="18" charset="0"/>
                <a:cs typeface="Times New Roman" panose="02020603050405020304" pitchFamily="18" charset="0"/>
              </a:rPr>
              <a:t>: Organización de Estados Americanos y  Programa Iberoamericano de la  Discapacidad.  </a:t>
            </a:r>
            <a:endParaRPr lang="en-US" sz="1600" dirty="0">
              <a:latin typeface="Cambria Math" panose="02040503050406030204" pitchFamily="18" charset="0"/>
              <a:ea typeface="Cambria Math" panose="02040503050406030204" pitchFamily="18" charset="0"/>
              <a:cs typeface="Times New Roman" panose="02020603050405020304" pitchFamily="18" charset="0"/>
            </a:endParaRPr>
          </a:p>
        </p:txBody>
      </p:sp>
      <p:sp>
        <p:nvSpPr>
          <p:cNvPr id="33" name="Rectángulo 32">
            <a:extLst>
              <a:ext uri="{FF2B5EF4-FFF2-40B4-BE49-F238E27FC236}">
                <a16:creationId xmlns:a16="http://schemas.microsoft.com/office/drawing/2014/main" id="{F4C2DD65-3330-402A-8670-803E906932B1}"/>
              </a:ext>
            </a:extLst>
          </p:cNvPr>
          <p:cNvSpPr/>
          <p:nvPr/>
        </p:nvSpPr>
        <p:spPr>
          <a:xfrm>
            <a:off x="4493763" y="6400036"/>
            <a:ext cx="4697304" cy="336631"/>
          </a:xfrm>
          <a:prstGeom prst="rect">
            <a:avLst/>
          </a:prstGeom>
        </p:spPr>
        <p:txBody>
          <a:bodyPr wrap="square">
            <a:spAutoFit/>
          </a:bodyPr>
          <a:lstStyle/>
          <a:p>
            <a:pPr algn="just">
              <a:lnSpc>
                <a:spcPct val="107000"/>
              </a:lnSpc>
              <a:spcAft>
                <a:spcPts val="800"/>
              </a:spcAft>
              <a:tabLst>
                <a:tab pos="755650" algn="l"/>
              </a:tabLst>
            </a:pPr>
            <a:r>
              <a:rPr lang="es-MX" sz="1600" b="1" cap="small" dirty="0">
                <a:latin typeface="Cambria Math" panose="02040503050406030204" pitchFamily="18" charset="0"/>
                <a:ea typeface="Cambria Math" panose="02040503050406030204" pitchFamily="18" charset="0"/>
                <a:cs typeface="Times New Roman" panose="02020603050405020304" pitchFamily="18" charset="0"/>
              </a:rPr>
              <a:t>Lapso de tiempo </a:t>
            </a:r>
            <a:r>
              <a:rPr lang="es-MX" sz="1600" dirty="0">
                <a:latin typeface="Cambria Math" panose="02040503050406030204" pitchFamily="18" charset="0"/>
                <a:ea typeface="Cambria Math" panose="02040503050406030204" pitchFamily="18" charset="0"/>
                <a:cs typeface="Times New Roman" panose="02020603050405020304" pitchFamily="18" charset="0"/>
              </a:rPr>
              <a:t>: Del 17 de febrero al 28 de febrero</a:t>
            </a:r>
            <a:endParaRPr lang="en-US" sz="1600" dirty="0">
              <a:latin typeface="Cambria Math" panose="02040503050406030204" pitchFamily="18" charset="0"/>
              <a:ea typeface="Cambria Math" panose="02040503050406030204" pitchFamily="18" charset="0"/>
              <a:cs typeface="Times New Roman" panose="02020603050405020304" pitchFamily="18" charset="0"/>
            </a:endParaRPr>
          </a:p>
        </p:txBody>
      </p:sp>
      <p:sp>
        <p:nvSpPr>
          <p:cNvPr id="34" name="Google Shape;1022;p42">
            <a:extLst>
              <a:ext uri="{FF2B5EF4-FFF2-40B4-BE49-F238E27FC236}">
                <a16:creationId xmlns:a16="http://schemas.microsoft.com/office/drawing/2014/main" id="{D914B2E7-0636-4777-BD88-DC657038AD14}"/>
              </a:ext>
            </a:extLst>
          </p:cNvPr>
          <p:cNvSpPr/>
          <p:nvPr/>
        </p:nvSpPr>
        <p:spPr>
          <a:xfrm>
            <a:off x="2420709" y="3937564"/>
            <a:ext cx="1339501" cy="362619"/>
          </a:xfrm>
          <a:custGeom>
            <a:avLst/>
            <a:gdLst/>
            <a:ahLst/>
            <a:cxnLst/>
            <a:rect l="l" t="t" r="r" b="b"/>
            <a:pathLst>
              <a:path w="2050" h="776" extrusionOk="0">
                <a:moveTo>
                  <a:pt x="1786" y="356"/>
                </a:moveTo>
                <a:lnTo>
                  <a:pt x="2026" y="66"/>
                </a:lnTo>
                <a:lnTo>
                  <a:pt x="2026" y="66"/>
                </a:lnTo>
                <a:cubicBezTo>
                  <a:pt x="2048" y="40"/>
                  <a:pt x="2028" y="0"/>
                  <a:pt x="1994" y="0"/>
                </a:cubicBezTo>
                <a:lnTo>
                  <a:pt x="330" y="0"/>
                </a:lnTo>
                <a:lnTo>
                  <a:pt x="330" y="0"/>
                </a:lnTo>
                <a:cubicBezTo>
                  <a:pt x="319" y="0"/>
                  <a:pt x="307" y="5"/>
                  <a:pt x="299" y="14"/>
                </a:cubicBezTo>
                <a:lnTo>
                  <a:pt x="13" y="356"/>
                </a:lnTo>
                <a:lnTo>
                  <a:pt x="13" y="356"/>
                </a:lnTo>
                <a:cubicBezTo>
                  <a:pt x="0" y="371"/>
                  <a:pt x="0" y="393"/>
                  <a:pt x="12" y="408"/>
                </a:cubicBezTo>
                <a:lnTo>
                  <a:pt x="299" y="759"/>
                </a:lnTo>
                <a:lnTo>
                  <a:pt x="299" y="759"/>
                </a:lnTo>
                <a:cubicBezTo>
                  <a:pt x="307" y="769"/>
                  <a:pt x="319" y="775"/>
                  <a:pt x="331" y="775"/>
                </a:cubicBezTo>
                <a:lnTo>
                  <a:pt x="1996" y="775"/>
                </a:lnTo>
                <a:lnTo>
                  <a:pt x="1996" y="775"/>
                </a:lnTo>
                <a:cubicBezTo>
                  <a:pt x="2030" y="775"/>
                  <a:pt x="2049" y="735"/>
                  <a:pt x="2027" y="708"/>
                </a:cubicBezTo>
                <a:lnTo>
                  <a:pt x="1786" y="408"/>
                </a:lnTo>
                <a:lnTo>
                  <a:pt x="1786" y="408"/>
                </a:lnTo>
                <a:cubicBezTo>
                  <a:pt x="1774" y="392"/>
                  <a:pt x="1774" y="371"/>
                  <a:pt x="1786" y="356"/>
                </a:cubicBezTo>
              </a:path>
            </a:pathLst>
          </a:custGeom>
          <a:solidFill>
            <a:srgbClr val="FFC000"/>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r>
              <a:rPr lang="es-VE" sz="1700" b="1" dirty="0">
                <a:solidFill>
                  <a:schemeClr val="lt1"/>
                </a:solidFill>
                <a:latin typeface="Fira Sans Extra Condensed Medium"/>
                <a:ea typeface="Fira Sans Extra Condensed Medium"/>
                <a:cs typeface="Fira Sans Extra Condensed Medium"/>
                <a:sym typeface="Fira Sans Extra Condensed Medium"/>
              </a:rPr>
              <a:t>P</a:t>
            </a:r>
            <a:r>
              <a:rPr lang="en" sz="1700" b="1" dirty="0">
                <a:solidFill>
                  <a:schemeClr val="lt1"/>
                </a:solidFill>
                <a:latin typeface="Fira Sans Extra Condensed Medium"/>
                <a:ea typeface="Fira Sans Extra Condensed Medium"/>
                <a:cs typeface="Fira Sans Extra Condensed Medium"/>
                <a:sym typeface="Fira Sans Extra Condensed Medium"/>
              </a:rPr>
              <a:t>aso 2</a:t>
            </a:r>
            <a:endParaRPr sz="1700" b="1" dirty="0">
              <a:solidFill>
                <a:schemeClr val="lt1"/>
              </a:solidFill>
              <a:latin typeface="Fira Sans Extra Condensed Medium"/>
              <a:ea typeface="Fira Sans Extra Condensed Medium"/>
              <a:cs typeface="Fira Sans Extra Condensed Medium"/>
              <a:sym typeface="Fira Sans Extra Condensed Medium"/>
            </a:endParaRPr>
          </a:p>
        </p:txBody>
      </p:sp>
    </p:spTree>
    <p:extLst>
      <p:ext uri="{BB962C8B-B14F-4D97-AF65-F5344CB8AC3E}">
        <p14:creationId xmlns:p14="http://schemas.microsoft.com/office/powerpoint/2010/main" val="667544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26"/>
        <p:cNvGrpSpPr/>
        <p:nvPr/>
      </p:nvGrpSpPr>
      <p:grpSpPr>
        <a:xfrm>
          <a:off x="0" y="0"/>
          <a:ext cx="0" cy="0"/>
          <a:chOff x="0" y="0"/>
          <a:chExt cx="0" cy="0"/>
        </a:xfrm>
      </p:grpSpPr>
      <p:sp>
        <p:nvSpPr>
          <p:cNvPr id="428" name="Google Shape;428;p25">
            <a:extLst>
              <a:ext uri="{C183D7F6-B498-43B3-948B-1728B52AA6E4}">
                <adec:decorative xmlns:adec="http://schemas.microsoft.com/office/drawing/2017/decorative" val="1"/>
              </a:ext>
            </a:extLst>
          </p:cNvPr>
          <p:cNvSpPr/>
          <p:nvPr/>
        </p:nvSpPr>
        <p:spPr>
          <a:xfrm>
            <a:off x="311139" y="1924"/>
            <a:ext cx="2132331" cy="6856076"/>
          </a:xfrm>
          <a:custGeom>
            <a:avLst/>
            <a:gdLst/>
            <a:ahLst/>
            <a:cxnLst/>
            <a:rect l="l" t="t" r="r" b="b"/>
            <a:pathLst>
              <a:path w="2040" h="11008" extrusionOk="0">
                <a:moveTo>
                  <a:pt x="0" y="11007"/>
                </a:moveTo>
                <a:lnTo>
                  <a:pt x="2039" y="11007"/>
                </a:lnTo>
                <a:lnTo>
                  <a:pt x="2039" y="0"/>
                </a:lnTo>
                <a:lnTo>
                  <a:pt x="0" y="0"/>
                </a:lnTo>
                <a:lnTo>
                  <a:pt x="0" y="11007"/>
                </a:lnTo>
              </a:path>
            </a:pathLst>
          </a:custGeom>
          <a:solidFill>
            <a:srgbClr val="D9D9D9"/>
          </a:solidFill>
          <a:ln>
            <a:noFill/>
          </a:ln>
        </p:spPr>
        <p:txBody>
          <a:bodyPr spcFirstLastPara="1" wrap="square" lIns="45733" tIns="22867" rIns="45733" bIns="22867" anchor="ctr" anchorCtr="0">
            <a:noAutofit/>
          </a:bodyPr>
          <a:lstStyle/>
          <a:p>
            <a:endParaRPr sz="3200">
              <a:solidFill>
                <a:schemeClr val="dk1"/>
              </a:solidFill>
              <a:latin typeface="Lato Light"/>
              <a:ea typeface="Lato Light"/>
              <a:cs typeface="Lato Light"/>
              <a:sym typeface="Lato Light"/>
            </a:endParaRPr>
          </a:p>
        </p:txBody>
      </p:sp>
      <p:sp>
        <p:nvSpPr>
          <p:cNvPr id="429" name="Google Shape;429;p25"/>
          <p:cNvSpPr/>
          <p:nvPr/>
        </p:nvSpPr>
        <p:spPr>
          <a:xfrm>
            <a:off x="1356581" y="7418"/>
            <a:ext cx="55265" cy="6845084"/>
          </a:xfrm>
          <a:custGeom>
            <a:avLst/>
            <a:gdLst/>
            <a:ahLst/>
            <a:cxnLst/>
            <a:rect l="l" t="t" r="r" b="b"/>
            <a:pathLst>
              <a:path w="51" h="10988" extrusionOk="0">
                <a:moveTo>
                  <a:pt x="50" y="408"/>
                </a:moveTo>
                <a:lnTo>
                  <a:pt x="0" y="408"/>
                </a:lnTo>
                <a:lnTo>
                  <a:pt x="0" y="0"/>
                </a:lnTo>
                <a:lnTo>
                  <a:pt x="50" y="0"/>
                </a:lnTo>
                <a:lnTo>
                  <a:pt x="50" y="408"/>
                </a:lnTo>
                <a:close/>
                <a:moveTo>
                  <a:pt x="50" y="1223"/>
                </a:moveTo>
                <a:lnTo>
                  <a:pt x="0" y="1223"/>
                </a:lnTo>
                <a:lnTo>
                  <a:pt x="0" y="816"/>
                </a:lnTo>
                <a:lnTo>
                  <a:pt x="50" y="816"/>
                </a:lnTo>
                <a:lnTo>
                  <a:pt x="50" y="1223"/>
                </a:lnTo>
                <a:close/>
                <a:moveTo>
                  <a:pt x="50" y="2039"/>
                </a:moveTo>
                <a:lnTo>
                  <a:pt x="0" y="2039"/>
                </a:lnTo>
                <a:lnTo>
                  <a:pt x="0" y="1631"/>
                </a:lnTo>
                <a:lnTo>
                  <a:pt x="50" y="1631"/>
                </a:lnTo>
                <a:lnTo>
                  <a:pt x="50" y="2039"/>
                </a:lnTo>
                <a:close/>
                <a:moveTo>
                  <a:pt x="50" y="2854"/>
                </a:moveTo>
                <a:lnTo>
                  <a:pt x="0" y="2854"/>
                </a:lnTo>
                <a:lnTo>
                  <a:pt x="0" y="2447"/>
                </a:lnTo>
                <a:lnTo>
                  <a:pt x="50" y="2447"/>
                </a:lnTo>
                <a:lnTo>
                  <a:pt x="50" y="2854"/>
                </a:lnTo>
                <a:close/>
                <a:moveTo>
                  <a:pt x="50" y="3670"/>
                </a:moveTo>
                <a:lnTo>
                  <a:pt x="0" y="3670"/>
                </a:lnTo>
                <a:lnTo>
                  <a:pt x="0" y="3262"/>
                </a:lnTo>
                <a:lnTo>
                  <a:pt x="50" y="3262"/>
                </a:lnTo>
                <a:lnTo>
                  <a:pt x="50" y="3670"/>
                </a:lnTo>
                <a:close/>
                <a:moveTo>
                  <a:pt x="50" y="4485"/>
                </a:moveTo>
                <a:lnTo>
                  <a:pt x="0" y="4485"/>
                </a:lnTo>
                <a:lnTo>
                  <a:pt x="0" y="4077"/>
                </a:lnTo>
                <a:lnTo>
                  <a:pt x="50" y="4077"/>
                </a:lnTo>
                <a:lnTo>
                  <a:pt x="50" y="4485"/>
                </a:lnTo>
                <a:close/>
                <a:moveTo>
                  <a:pt x="50" y="5300"/>
                </a:moveTo>
                <a:lnTo>
                  <a:pt x="0" y="5300"/>
                </a:lnTo>
                <a:lnTo>
                  <a:pt x="0" y="4893"/>
                </a:lnTo>
                <a:lnTo>
                  <a:pt x="50" y="4893"/>
                </a:lnTo>
                <a:lnTo>
                  <a:pt x="50" y="5300"/>
                </a:lnTo>
                <a:close/>
                <a:moveTo>
                  <a:pt x="50" y="6115"/>
                </a:moveTo>
                <a:lnTo>
                  <a:pt x="0" y="6115"/>
                </a:lnTo>
                <a:lnTo>
                  <a:pt x="0" y="5707"/>
                </a:lnTo>
                <a:lnTo>
                  <a:pt x="50" y="5707"/>
                </a:lnTo>
                <a:lnTo>
                  <a:pt x="50" y="6115"/>
                </a:lnTo>
                <a:close/>
                <a:moveTo>
                  <a:pt x="50" y="6930"/>
                </a:moveTo>
                <a:lnTo>
                  <a:pt x="0" y="6930"/>
                </a:lnTo>
                <a:lnTo>
                  <a:pt x="0" y="6522"/>
                </a:lnTo>
                <a:lnTo>
                  <a:pt x="50" y="6522"/>
                </a:lnTo>
                <a:lnTo>
                  <a:pt x="50" y="6930"/>
                </a:lnTo>
                <a:close/>
                <a:moveTo>
                  <a:pt x="50" y="7745"/>
                </a:moveTo>
                <a:lnTo>
                  <a:pt x="0" y="7745"/>
                </a:lnTo>
                <a:lnTo>
                  <a:pt x="0" y="7338"/>
                </a:lnTo>
                <a:lnTo>
                  <a:pt x="50" y="7338"/>
                </a:lnTo>
                <a:lnTo>
                  <a:pt x="50" y="7745"/>
                </a:lnTo>
                <a:close/>
                <a:moveTo>
                  <a:pt x="50" y="8561"/>
                </a:moveTo>
                <a:lnTo>
                  <a:pt x="0" y="8561"/>
                </a:lnTo>
                <a:lnTo>
                  <a:pt x="0" y="8153"/>
                </a:lnTo>
                <a:lnTo>
                  <a:pt x="50" y="8153"/>
                </a:lnTo>
                <a:lnTo>
                  <a:pt x="50" y="8561"/>
                </a:lnTo>
                <a:close/>
                <a:moveTo>
                  <a:pt x="50" y="9376"/>
                </a:moveTo>
                <a:lnTo>
                  <a:pt x="0" y="9376"/>
                </a:lnTo>
                <a:lnTo>
                  <a:pt x="0" y="8968"/>
                </a:lnTo>
                <a:lnTo>
                  <a:pt x="50" y="8968"/>
                </a:lnTo>
                <a:lnTo>
                  <a:pt x="50" y="9376"/>
                </a:lnTo>
                <a:close/>
                <a:moveTo>
                  <a:pt x="50" y="10192"/>
                </a:moveTo>
                <a:lnTo>
                  <a:pt x="0" y="10192"/>
                </a:lnTo>
                <a:lnTo>
                  <a:pt x="0" y="9784"/>
                </a:lnTo>
                <a:lnTo>
                  <a:pt x="50" y="9784"/>
                </a:lnTo>
                <a:lnTo>
                  <a:pt x="50" y="10192"/>
                </a:lnTo>
                <a:close/>
                <a:moveTo>
                  <a:pt x="50" y="10987"/>
                </a:moveTo>
                <a:lnTo>
                  <a:pt x="0" y="10987"/>
                </a:lnTo>
                <a:lnTo>
                  <a:pt x="0" y="10599"/>
                </a:lnTo>
                <a:lnTo>
                  <a:pt x="50" y="10599"/>
                </a:lnTo>
                <a:lnTo>
                  <a:pt x="50" y="10987"/>
                </a:lnTo>
                <a:close/>
              </a:path>
            </a:pathLst>
          </a:custGeom>
          <a:solidFill>
            <a:schemeClr val="lt1"/>
          </a:solidFill>
          <a:ln>
            <a:noFill/>
          </a:ln>
        </p:spPr>
        <p:txBody>
          <a:bodyPr spcFirstLastPara="1" wrap="square" lIns="45733" tIns="22867" rIns="45733" bIns="22867" anchor="ctr" anchorCtr="0">
            <a:noAutofit/>
          </a:bodyPr>
          <a:lstStyle/>
          <a:p>
            <a:endParaRPr sz="3200">
              <a:solidFill>
                <a:schemeClr val="dk1"/>
              </a:solidFill>
              <a:latin typeface="Lato Light"/>
              <a:ea typeface="Lato Light"/>
              <a:cs typeface="Lato Light"/>
              <a:sym typeface="Lato Light"/>
            </a:endParaRPr>
          </a:p>
        </p:txBody>
      </p:sp>
      <p:sp>
        <p:nvSpPr>
          <p:cNvPr id="430" name="Google Shape;430;p25"/>
          <p:cNvSpPr/>
          <p:nvPr/>
        </p:nvSpPr>
        <p:spPr>
          <a:xfrm>
            <a:off x="2199384" y="7418"/>
            <a:ext cx="55265" cy="6845084"/>
          </a:xfrm>
          <a:custGeom>
            <a:avLst/>
            <a:gdLst/>
            <a:ahLst/>
            <a:cxnLst/>
            <a:rect l="l" t="t" r="r" b="b"/>
            <a:pathLst>
              <a:path w="52" h="10988" extrusionOk="0">
                <a:moveTo>
                  <a:pt x="51" y="10987"/>
                </a:moveTo>
                <a:lnTo>
                  <a:pt x="0" y="10987"/>
                </a:lnTo>
                <a:lnTo>
                  <a:pt x="0" y="0"/>
                </a:lnTo>
                <a:lnTo>
                  <a:pt x="51" y="0"/>
                </a:lnTo>
                <a:lnTo>
                  <a:pt x="51" y="10987"/>
                </a:lnTo>
              </a:path>
            </a:pathLst>
          </a:custGeom>
          <a:solidFill>
            <a:schemeClr val="lt1"/>
          </a:solidFill>
          <a:ln>
            <a:noFill/>
          </a:ln>
        </p:spPr>
        <p:txBody>
          <a:bodyPr spcFirstLastPara="1" wrap="square" lIns="45733" tIns="22867" rIns="45733" bIns="22867" anchor="ctr" anchorCtr="0">
            <a:noAutofit/>
          </a:bodyPr>
          <a:lstStyle/>
          <a:p>
            <a:endParaRPr sz="3200">
              <a:solidFill>
                <a:schemeClr val="dk1"/>
              </a:solidFill>
              <a:latin typeface="Lato Light"/>
              <a:ea typeface="Lato Light"/>
              <a:cs typeface="Lato Light"/>
              <a:sym typeface="Lato Light"/>
            </a:endParaRPr>
          </a:p>
        </p:txBody>
      </p:sp>
      <p:sp>
        <p:nvSpPr>
          <p:cNvPr id="431" name="Google Shape;431;p25"/>
          <p:cNvSpPr/>
          <p:nvPr/>
        </p:nvSpPr>
        <p:spPr>
          <a:xfrm>
            <a:off x="495358" y="7418"/>
            <a:ext cx="55265" cy="6845084"/>
          </a:xfrm>
          <a:custGeom>
            <a:avLst/>
            <a:gdLst/>
            <a:ahLst/>
            <a:cxnLst/>
            <a:rect l="l" t="t" r="r" b="b"/>
            <a:pathLst>
              <a:path w="52" h="10988" extrusionOk="0">
                <a:moveTo>
                  <a:pt x="51" y="10987"/>
                </a:moveTo>
                <a:lnTo>
                  <a:pt x="0" y="10987"/>
                </a:lnTo>
                <a:lnTo>
                  <a:pt x="0" y="0"/>
                </a:lnTo>
                <a:lnTo>
                  <a:pt x="51" y="0"/>
                </a:lnTo>
                <a:lnTo>
                  <a:pt x="51" y="10987"/>
                </a:lnTo>
              </a:path>
            </a:pathLst>
          </a:custGeom>
          <a:solidFill>
            <a:schemeClr val="lt1"/>
          </a:solidFill>
          <a:ln>
            <a:noFill/>
          </a:ln>
        </p:spPr>
        <p:txBody>
          <a:bodyPr spcFirstLastPara="1" wrap="square" lIns="45733" tIns="22867" rIns="45733" bIns="22867" anchor="ctr" anchorCtr="0">
            <a:noAutofit/>
          </a:bodyPr>
          <a:lstStyle/>
          <a:p>
            <a:endParaRPr sz="3200">
              <a:solidFill>
                <a:schemeClr val="dk1"/>
              </a:solidFill>
              <a:latin typeface="Lato Light"/>
              <a:ea typeface="Lato Light"/>
              <a:cs typeface="Lato Light"/>
              <a:sym typeface="Lato Light"/>
            </a:endParaRPr>
          </a:p>
        </p:txBody>
      </p:sp>
      <p:grpSp>
        <p:nvGrpSpPr>
          <p:cNvPr id="452" name="Google Shape;452;p25"/>
          <p:cNvGrpSpPr/>
          <p:nvPr/>
        </p:nvGrpSpPr>
        <p:grpSpPr>
          <a:xfrm>
            <a:off x="4401977" y="2187385"/>
            <a:ext cx="500788" cy="499571"/>
            <a:chOff x="-42796875" y="2680675"/>
            <a:chExt cx="319000" cy="318225"/>
          </a:xfrm>
        </p:grpSpPr>
        <p:sp>
          <p:nvSpPr>
            <p:cNvPr id="453" name="Google Shape;453;p25"/>
            <p:cNvSpPr/>
            <p:nvPr/>
          </p:nvSpPr>
          <p:spPr>
            <a:xfrm>
              <a:off x="-42671650" y="2853950"/>
              <a:ext cx="70125" cy="21275"/>
            </a:xfrm>
            <a:custGeom>
              <a:avLst/>
              <a:gdLst/>
              <a:ahLst/>
              <a:cxnLst/>
              <a:rect l="l" t="t" r="r" b="b"/>
              <a:pathLst>
                <a:path w="2805" h="851" extrusionOk="0">
                  <a:moveTo>
                    <a:pt x="442" y="0"/>
                  </a:moveTo>
                  <a:cubicBezTo>
                    <a:pt x="190" y="0"/>
                    <a:pt x="1" y="221"/>
                    <a:pt x="1" y="410"/>
                  </a:cubicBezTo>
                  <a:cubicBezTo>
                    <a:pt x="1" y="630"/>
                    <a:pt x="190" y="851"/>
                    <a:pt x="442" y="851"/>
                  </a:cubicBezTo>
                  <a:lnTo>
                    <a:pt x="2364" y="851"/>
                  </a:lnTo>
                  <a:cubicBezTo>
                    <a:pt x="2616" y="851"/>
                    <a:pt x="2773" y="630"/>
                    <a:pt x="2773" y="410"/>
                  </a:cubicBezTo>
                  <a:cubicBezTo>
                    <a:pt x="2805" y="221"/>
                    <a:pt x="2584" y="0"/>
                    <a:pt x="2364"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454" name="Google Shape;454;p25"/>
            <p:cNvSpPr/>
            <p:nvPr/>
          </p:nvSpPr>
          <p:spPr>
            <a:xfrm>
              <a:off x="-42671650" y="2895675"/>
              <a:ext cx="70125" cy="20525"/>
            </a:xfrm>
            <a:custGeom>
              <a:avLst/>
              <a:gdLst/>
              <a:ahLst/>
              <a:cxnLst/>
              <a:rect l="l" t="t" r="r" b="b"/>
              <a:pathLst>
                <a:path w="2805" h="821" extrusionOk="0">
                  <a:moveTo>
                    <a:pt x="442" y="1"/>
                  </a:moveTo>
                  <a:cubicBezTo>
                    <a:pt x="190" y="1"/>
                    <a:pt x="1" y="190"/>
                    <a:pt x="1" y="442"/>
                  </a:cubicBezTo>
                  <a:cubicBezTo>
                    <a:pt x="1" y="663"/>
                    <a:pt x="190" y="820"/>
                    <a:pt x="442" y="820"/>
                  </a:cubicBezTo>
                  <a:lnTo>
                    <a:pt x="2364" y="820"/>
                  </a:lnTo>
                  <a:cubicBezTo>
                    <a:pt x="2616" y="820"/>
                    <a:pt x="2773" y="631"/>
                    <a:pt x="2773" y="442"/>
                  </a:cubicBezTo>
                  <a:cubicBezTo>
                    <a:pt x="2805" y="190"/>
                    <a:pt x="2584" y="1"/>
                    <a:pt x="2364" y="1"/>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455" name="Google Shape;455;p25"/>
            <p:cNvSpPr/>
            <p:nvPr/>
          </p:nvSpPr>
          <p:spPr>
            <a:xfrm>
              <a:off x="-42796875" y="2680675"/>
              <a:ext cx="319000" cy="318225"/>
            </a:xfrm>
            <a:custGeom>
              <a:avLst/>
              <a:gdLst/>
              <a:ahLst/>
              <a:cxnLst/>
              <a:rect l="l" t="t" r="r" b="b"/>
              <a:pathLst>
                <a:path w="12760" h="12729" extrusionOk="0">
                  <a:moveTo>
                    <a:pt x="9011" y="882"/>
                  </a:moveTo>
                  <a:cubicBezTo>
                    <a:pt x="9168" y="882"/>
                    <a:pt x="9357" y="914"/>
                    <a:pt x="9483" y="945"/>
                  </a:cubicBezTo>
                  <a:cubicBezTo>
                    <a:pt x="9799" y="1071"/>
                    <a:pt x="10051" y="1355"/>
                    <a:pt x="10177" y="1701"/>
                  </a:cubicBezTo>
                  <a:lnTo>
                    <a:pt x="2615" y="1701"/>
                  </a:lnTo>
                  <a:cubicBezTo>
                    <a:pt x="2804" y="1229"/>
                    <a:pt x="3245" y="882"/>
                    <a:pt x="3781" y="882"/>
                  </a:cubicBezTo>
                  <a:close/>
                  <a:moveTo>
                    <a:pt x="1733" y="3623"/>
                  </a:moveTo>
                  <a:lnTo>
                    <a:pt x="1733" y="5293"/>
                  </a:lnTo>
                  <a:lnTo>
                    <a:pt x="914" y="5293"/>
                  </a:lnTo>
                  <a:lnTo>
                    <a:pt x="914" y="3623"/>
                  </a:lnTo>
                  <a:close/>
                  <a:moveTo>
                    <a:pt x="11941" y="3623"/>
                  </a:moveTo>
                  <a:lnTo>
                    <a:pt x="11941" y="5293"/>
                  </a:lnTo>
                  <a:lnTo>
                    <a:pt x="11122" y="5293"/>
                  </a:lnTo>
                  <a:lnTo>
                    <a:pt x="11122" y="3623"/>
                  </a:lnTo>
                  <a:close/>
                  <a:moveTo>
                    <a:pt x="10240" y="2521"/>
                  </a:moveTo>
                  <a:lnTo>
                    <a:pt x="10240" y="5316"/>
                  </a:lnTo>
                  <a:lnTo>
                    <a:pt x="10240" y="5316"/>
                  </a:lnTo>
                  <a:cubicBezTo>
                    <a:pt x="10144" y="5293"/>
                    <a:pt x="10003" y="5293"/>
                    <a:pt x="9862" y="5293"/>
                  </a:cubicBezTo>
                  <a:lnTo>
                    <a:pt x="6932" y="5293"/>
                  </a:lnTo>
                  <a:lnTo>
                    <a:pt x="6932" y="2521"/>
                  </a:lnTo>
                  <a:close/>
                  <a:moveTo>
                    <a:pt x="6144" y="2521"/>
                  </a:moveTo>
                  <a:lnTo>
                    <a:pt x="6144" y="5293"/>
                  </a:lnTo>
                  <a:lnTo>
                    <a:pt x="2962" y="5293"/>
                  </a:lnTo>
                  <a:cubicBezTo>
                    <a:pt x="2804" y="5293"/>
                    <a:pt x="2678" y="5293"/>
                    <a:pt x="2552" y="5324"/>
                  </a:cubicBezTo>
                  <a:lnTo>
                    <a:pt x="2552" y="2521"/>
                  </a:lnTo>
                  <a:close/>
                  <a:moveTo>
                    <a:pt x="9893" y="6207"/>
                  </a:moveTo>
                  <a:cubicBezTo>
                    <a:pt x="10555" y="6207"/>
                    <a:pt x="11122" y="6742"/>
                    <a:pt x="11122" y="7404"/>
                  </a:cubicBezTo>
                  <a:lnTo>
                    <a:pt x="11122" y="9861"/>
                  </a:lnTo>
                  <a:cubicBezTo>
                    <a:pt x="11122" y="10019"/>
                    <a:pt x="11027" y="10145"/>
                    <a:pt x="10933" y="10208"/>
                  </a:cubicBezTo>
                  <a:cubicBezTo>
                    <a:pt x="10838" y="10239"/>
                    <a:pt x="10775" y="10302"/>
                    <a:pt x="10681" y="10302"/>
                  </a:cubicBezTo>
                  <a:lnTo>
                    <a:pt x="2143" y="10302"/>
                  </a:lnTo>
                  <a:cubicBezTo>
                    <a:pt x="1922" y="10302"/>
                    <a:pt x="1796" y="10176"/>
                    <a:pt x="1733" y="10019"/>
                  </a:cubicBezTo>
                  <a:cubicBezTo>
                    <a:pt x="1702" y="9924"/>
                    <a:pt x="1733" y="10050"/>
                    <a:pt x="1733" y="8254"/>
                  </a:cubicBezTo>
                  <a:lnTo>
                    <a:pt x="1733" y="7404"/>
                  </a:lnTo>
                  <a:cubicBezTo>
                    <a:pt x="1733" y="6994"/>
                    <a:pt x="1922" y="6616"/>
                    <a:pt x="2300" y="6396"/>
                  </a:cubicBezTo>
                  <a:cubicBezTo>
                    <a:pt x="2489" y="6270"/>
                    <a:pt x="2710" y="6207"/>
                    <a:pt x="2993" y="6207"/>
                  </a:cubicBezTo>
                  <a:close/>
                  <a:moveTo>
                    <a:pt x="3403" y="11090"/>
                  </a:moveTo>
                  <a:lnTo>
                    <a:pt x="3403" y="11909"/>
                  </a:lnTo>
                  <a:lnTo>
                    <a:pt x="2552" y="11909"/>
                  </a:lnTo>
                  <a:lnTo>
                    <a:pt x="2552" y="11090"/>
                  </a:lnTo>
                  <a:close/>
                  <a:moveTo>
                    <a:pt x="10271" y="11090"/>
                  </a:moveTo>
                  <a:lnTo>
                    <a:pt x="10271" y="11909"/>
                  </a:lnTo>
                  <a:lnTo>
                    <a:pt x="9452" y="11909"/>
                  </a:lnTo>
                  <a:lnTo>
                    <a:pt x="9452" y="11090"/>
                  </a:lnTo>
                  <a:close/>
                  <a:moveTo>
                    <a:pt x="3750" y="0"/>
                  </a:moveTo>
                  <a:cubicBezTo>
                    <a:pt x="2615" y="0"/>
                    <a:pt x="1670" y="945"/>
                    <a:pt x="1670" y="2079"/>
                  </a:cubicBezTo>
                  <a:lnTo>
                    <a:pt x="1670" y="2804"/>
                  </a:lnTo>
                  <a:lnTo>
                    <a:pt x="442" y="2804"/>
                  </a:lnTo>
                  <a:cubicBezTo>
                    <a:pt x="190" y="2804"/>
                    <a:pt x="0" y="2993"/>
                    <a:pt x="0" y="3214"/>
                  </a:cubicBezTo>
                  <a:lnTo>
                    <a:pt x="0" y="5671"/>
                  </a:lnTo>
                  <a:cubicBezTo>
                    <a:pt x="0" y="5923"/>
                    <a:pt x="190" y="6112"/>
                    <a:pt x="442" y="6112"/>
                  </a:cubicBezTo>
                  <a:lnTo>
                    <a:pt x="1261" y="6112"/>
                  </a:lnTo>
                  <a:cubicBezTo>
                    <a:pt x="977" y="6459"/>
                    <a:pt x="820" y="6900"/>
                    <a:pt x="820" y="7341"/>
                  </a:cubicBezTo>
                  <a:lnTo>
                    <a:pt x="820" y="9830"/>
                  </a:lnTo>
                  <a:cubicBezTo>
                    <a:pt x="820" y="10365"/>
                    <a:pt x="1198" y="10806"/>
                    <a:pt x="1670" y="10995"/>
                  </a:cubicBezTo>
                  <a:lnTo>
                    <a:pt x="1670" y="12287"/>
                  </a:lnTo>
                  <a:cubicBezTo>
                    <a:pt x="1670" y="12539"/>
                    <a:pt x="1859" y="12728"/>
                    <a:pt x="2048" y="12728"/>
                  </a:cubicBezTo>
                  <a:lnTo>
                    <a:pt x="3718" y="12728"/>
                  </a:lnTo>
                  <a:cubicBezTo>
                    <a:pt x="3939" y="12728"/>
                    <a:pt x="4096" y="12539"/>
                    <a:pt x="4096" y="12287"/>
                  </a:cubicBezTo>
                  <a:lnTo>
                    <a:pt x="4096" y="11090"/>
                  </a:lnTo>
                  <a:lnTo>
                    <a:pt x="8507" y="11090"/>
                  </a:lnTo>
                  <a:lnTo>
                    <a:pt x="8507" y="12287"/>
                  </a:lnTo>
                  <a:cubicBezTo>
                    <a:pt x="8507" y="12539"/>
                    <a:pt x="8696" y="12728"/>
                    <a:pt x="8916" y="12728"/>
                  </a:cubicBezTo>
                  <a:lnTo>
                    <a:pt x="10555" y="12728"/>
                  </a:lnTo>
                  <a:cubicBezTo>
                    <a:pt x="10807" y="12728"/>
                    <a:pt x="10964" y="12539"/>
                    <a:pt x="10964" y="12287"/>
                  </a:cubicBezTo>
                  <a:lnTo>
                    <a:pt x="10964" y="10995"/>
                  </a:lnTo>
                  <a:cubicBezTo>
                    <a:pt x="11468" y="10838"/>
                    <a:pt x="11783" y="10365"/>
                    <a:pt x="11783" y="9830"/>
                  </a:cubicBezTo>
                  <a:lnTo>
                    <a:pt x="11783" y="7341"/>
                  </a:lnTo>
                  <a:cubicBezTo>
                    <a:pt x="11783" y="6868"/>
                    <a:pt x="11626" y="6427"/>
                    <a:pt x="11374" y="6112"/>
                  </a:cubicBezTo>
                  <a:lnTo>
                    <a:pt x="12224" y="6112"/>
                  </a:lnTo>
                  <a:cubicBezTo>
                    <a:pt x="12445" y="6112"/>
                    <a:pt x="12602" y="5923"/>
                    <a:pt x="12602" y="5671"/>
                  </a:cubicBezTo>
                  <a:lnTo>
                    <a:pt x="12602" y="3214"/>
                  </a:lnTo>
                  <a:cubicBezTo>
                    <a:pt x="12760" y="2993"/>
                    <a:pt x="12571" y="2804"/>
                    <a:pt x="12319" y="2804"/>
                  </a:cubicBezTo>
                  <a:lnTo>
                    <a:pt x="11059" y="2804"/>
                  </a:lnTo>
                  <a:lnTo>
                    <a:pt x="11059" y="2079"/>
                  </a:lnTo>
                  <a:cubicBezTo>
                    <a:pt x="11059" y="945"/>
                    <a:pt x="10145" y="0"/>
                    <a:pt x="8979"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456" name="Google Shape;456;p25"/>
            <p:cNvSpPr/>
            <p:nvPr/>
          </p:nvSpPr>
          <p:spPr>
            <a:xfrm>
              <a:off x="-42753550" y="2854500"/>
              <a:ext cx="63825" cy="61700"/>
            </a:xfrm>
            <a:custGeom>
              <a:avLst/>
              <a:gdLst/>
              <a:ahLst/>
              <a:cxnLst/>
              <a:rect l="l" t="t" r="r" b="b"/>
              <a:pathLst>
                <a:path w="2553" h="2468" extrusionOk="0">
                  <a:moveTo>
                    <a:pt x="1263" y="829"/>
                  </a:moveTo>
                  <a:cubicBezTo>
                    <a:pt x="1435" y="829"/>
                    <a:pt x="1565" y="949"/>
                    <a:pt x="1639" y="1144"/>
                  </a:cubicBezTo>
                  <a:cubicBezTo>
                    <a:pt x="1718" y="1410"/>
                    <a:pt x="1483" y="1676"/>
                    <a:pt x="1218" y="1676"/>
                  </a:cubicBezTo>
                  <a:cubicBezTo>
                    <a:pt x="1170" y="1676"/>
                    <a:pt x="1120" y="1668"/>
                    <a:pt x="1071" y="1648"/>
                  </a:cubicBezTo>
                  <a:cubicBezTo>
                    <a:pt x="945" y="1616"/>
                    <a:pt x="882" y="1490"/>
                    <a:pt x="851" y="1364"/>
                  </a:cubicBezTo>
                  <a:cubicBezTo>
                    <a:pt x="756" y="1144"/>
                    <a:pt x="914" y="892"/>
                    <a:pt x="1103" y="860"/>
                  </a:cubicBezTo>
                  <a:cubicBezTo>
                    <a:pt x="1160" y="839"/>
                    <a:pt x="1213" y="829"/>
                    <a:pt x="1263" y="829"/>
                  </a:cubicBezTo>
                  <a:close/>
                  <a:moveTo>
                    <a:pt x="1234" y="0"/>
                  </a:moveTo>
                  <a:cubicBezTo>
                    <a:pt x="841" y="0"/>
                    <a:pt x="443" y="194"/>
                    <a:pt x="189" y="545"/>
                  </a:cubicBezTo>
                  <a:cubicBezTo>
                    <a:pt x="95" y="734"/>
                    <a:pt x="0" y="986"/>
                    <a:pt x="0" y="1238"/>
                  </a:cubicBezTo>
                  <a:cubicBezTo>
                    <a:pt x="0" y="1932"/>
                    <a:pt x="567" y="2467"/>
                    <a:pt x="1229" y="2467"/>
                  </a:cubicBezTo>
                  <a:cubicBezTo>
                    <a:pt x="1765" y="2467"/>
                    <a:pt x="2237" y="2121"/>
                    <a:pt x="2395" y="1616"/>
                  </a:cubicBezTo>
                  <a:cubicBezTo>
                    <a:pt x="2552" y="1081"/>
                    <a:pt x="2363" y="514"/>
                    <a:pt x="1922" y="230"/>
                  </a:cubicBezTo>
                  <a:cubicBezTo>
                    <a:pt x="1718" y="74"/>
                    <a:pt x="1477" y="0"/>
                    <a:pt x="1234"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457" name="Google Shape;457;p25"/>
            <p:cNvSpPr/>
            <p:nvPr/>
          </p:nvSpPr>
          <p:spPr>
            <a:xfrm>
              <a:off x="-42581850" y="2853950"/>
              <a:ext cx="63025" cy="61475"/>
            </a:xfrm>
            <a:custGeom>
              <a:avLst/>
              <a:gdLst/>
              <a:ahLst/>
              <a:cxnLst/>
              <a:rect l="l" t="t" r="r" b="b"/>
              <a:pathLst>
                <a:path w="2521" h="2459" extrusionOk="0">
                  <a:moveTo>
                    <a:pt x="1269" y="860"/>
                  </a:moveTo>
                  <a:cubicBezTo>
                    <a:pt x="1493" y="860"/>
                    <a:pt x="1670" y="1049"/>
                    <a:pt x="1670" y="1260"/>
                  </a:cubicBezTo>
                  <a:cubicBezTo>
                    <a:pt x="1670" y="1481"/>
                    <a:pt x="1576" y="1638"/>
                    <a:pt x="1355" y="1670"/>
                  </a:cubicBezTo>
                  <a:cubicBezTo>
                    <a:pt x="1311" y="1683"/>
                    <a:pt x="1268" y="1689"/>
                    <a:pt x="1227" y="1689"/>
                  </a:cubicBezTo>
                  <a:cubicBezTo>
                    <a:pt x="1063" y="1689"/>
                    <a:pt x="927" y="1588"/>
                    <a:pt x="851" y="1386"/>
                  </a:cubicBezTo>
                  <a:cubicBezTo>
                    <a:pt x="788" y="1166"/>
                    <a:pt x="882" y="945"/>
                    <a:pt x="1135" y="882"/>
                  </a:cubicBezTo>
                  <a:cubicBezTo>
                    <a:pt x="1180" y="867"/>
                    <a:pt x="1225" y="860"/>
                    <a:pt x="1269" y="860"/>
                  </a:cubicBezTo>
                  <a:close/>
                  <a:moveTo>
                    <a:pt x="1261" y="0"/>
                  </a:moveTo>
                  <a:cubicBezTo>
                    <a:pt x="567" y="0"/>
                    <a:pt x="0" y="567"/>
                    <a:pt x="32" y="1229"/>
                  </a:cubicBezTo>
                  <a:cubicBezTo>
                    <a:pt x="32" y="1874"/>
                    <a:pt x="541" y="2459"/>
                    <a:pt x="1208" y="2459"/>
                  </a:cubicBezTo>
                  <a:cubicBezTo>
                    <a:pt x="1226" y="2459"/>
                    <a:pt x="1243" y="2458"/>
                    <a:pt x="1261" y="2458"/>
                  </a:cubicBezTo>
                  <a:cubicBezTo>
                    <a:pt x="1922" y="2458"/>
                    <a:pt x="2521" y="1891"/>
                    <a:pt x="2458" y="1229"/>
                  </a:cubicBezTo>
                  <a:cubicBezTo>
                    <a:pt x="2521" y="567"/>
                    <a:pt x="1954" y="0"/>
                    <a:pt x="1261"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grpSp>
      <p:sp>
        <p:nvSpPr>
          <p:cNvPr id="466" name="Google Shape;466;p25"/>
          <p:cNvSpPr/>
          <p:nvPr/>
        </p:nvSpPr>
        <p:spPr>
          <a:xfrm>
            <a:off x="-312858" y="3910888"/>
            <a:ext cx="25140" cy="26039"/>
          </a:xfrm>
          <a:custGeom>
            <a:avLst/>
            <a:gdLst/>
            <a:ahLst/>
            <a:cxnLst/>
            <a:rect l="l" t="t" r="r" b="b"/>
            <a:pathLst>
              <a:path w="1036" h="1073" extrusionOk="0">
                <a:moveTo>
                  <a:pt x="518" y="1"/>
                </a:moveTo>
                <a:cubicBezTo>
                  <a:pt x="223" y="1"/>
                  <a:pt x="1" y="260"/>
                  <a:pt x="1" y="555"/>
                </a:cubicBezTo>
                <a:cubicBezTo>
                  <a:pt x="1" y="814"/>
                  <a:pt x="223" y="1073"/>
                  <a:pt x="518" y="1073"/>
                </a:cubicBezTo>
                <a:cubicBezTo>
                  <a:pt x="814" y="1073"/>
                  <a:pt x="1036" y="814"/>
                  <a:pt x="1036" y="555"/>
                </a:cubicBezTo>
                <a:cubicBezTo>
                  <a:pt x="1036" y="260"/>
                  <a:pt x="814" y="1"/>
                  <a:pt x="518"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467" name="Google Shape;467;p25"/>
          <p:cNvSpPr/>
          <p:nvPr/>
        </p:nvSpPr>
        <p:spPr>
          <a:xfrm>
            <a:off x="-371171" y="3899240"/>
            <a:ext cx="25140" cy="26039"/>
          </a:xfrm>
          <a:custGeom>
            <a:avLst/>
            <a:gdLst/>
            <a:ahLst/>
            <a:cxnLst/>
            <a:rect l="l" t="t" r="r" b="b"/>
            <a:pathLst>
              <a:path w="1036" h="1073" extrusionOk="0">
                <a:moveTo>
                  <a:pt x="518" y="0"/>
                </a:moveTo>
                <a:cubicBezTo>
                  <a:pt x="222" y="0"/>
                  <a:pt x="1" y="259"/>
                  <a:pt x="1" y="518"/>
                </a:cubicBezTo>
                <a:cubicBezTo>
                  <a:pt x="1" y="813"/>
                  <a:pt x="222" y="1035"/>
                  <a:pt x="518" y="1072"/>
                </a:cubicBezTo>
                <a:cubicBezTo>
                  <a:pt x="814" y="1072"/>
                  <a:pt x="1036" y="813"/>
                  <a:pt x="1036" y="555"/>
                </a:cubicBezTo>
                <a:cubicBezTo>
                  <a:pt x="1036" y="259"/>
                  <a:pt x="814" y="0"/>
                  <a:pt x="518"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2" name="CuadroTexto 51">
            <a:extLst>
              <a:ext uri="{FF2B5EF4-FFF2-40B4-BE49-F238E27FC236}">
                <a16:creationId xmlns:a16="http://schemas.microsoft.com/office/drawing/2014/main" id="{650B47B8-1BF8-4F26-B459-89F5FED16572}"/>
              </a:ext>
            </a:extLst>
          </p:cNvPr>
          <p:cNvSpPr txBox="1"/>
          <p:nvPr/>
        </p:nvSpPr>
        <p:spPr>
          <a:xfrm>
            <a:off x="2726191" y="197561"/>
            <a:ext cx="7152740" cy="461665"/>
          </a:xfrm>
          <a:prstGeom prst="rect">
            <a:avLst/>
          </a:prstGeom>
          <a:noFill/>
        </p:spPr>
        <p:txBody>
          <a:bodyPr wrap="square" rtlCol="0">
            <a:spAutoFit/>
          </a:bodyPr>
          <a:lstStyle/>
          <a:p>
            <a:r>
              <a:rPr lang="es-ES" sz="2400" b="1" dirty="0"/>
              <a:t>4. RUTA PARA LA CONSTRUCCIÓN DE COMPROMISOS  </a:t>
            </a:r>
            <a:endParaRPr lang="es-VE" sz="2400" b="1" dirty="0"/>
          </a:p>
        </p:txBody>
      </p:sp>
      <p:sp>
        <p:nvSpPr>
          <p:cNvPr id="53" name="CuadroTexto 52">
            <a:extLst>
              <a:ext uri="{FF2B5EF4-FFF2-40B4-BE49-F238E27FC236}">
                <a16:creationId xmlns:a16="http://schemas.microsoft.com/office/drawing/2014/main" id="{4AC211E0-9786-43E1-8962-7D47CF66B759}"/>
              </a:ext>
            </a:extLst>
          </p:cNvPr>
          <p:cNvSpPr txBox="1"/>
          <p:nvPr/>
        </p:nvSpPr>
        <p:spPr>
          <a:xfrm>
            <a:off x="3592422" y="887052"/>
            <a:ext cx="7714078" cy="369332"/>
          </a:xfrm>
          <a:prstGeom prst="rect">
            <a:avLst/>
          </a:prstGeom>
          <a:noFill/>
        </p:spPr>
        <p:txBody>
          <a:bodyPr wrap="square" rtlCol="0">
            <a:spAutoFit/>
          </a:bodyPr>
          <a:lstStyle/>
          <a:p>
            <a:pPr algn="ctr"/>
            <a:r>
              <a:rPr lang="es-ES" b="1" dirty="0">
                <a:solidFill>
                  <a:srgbClr val="0070C0"/>
                </a:solidFill>
                <a:latin typeface="Cambria Math" panose="02040503050406030204" pitchFamily="18" charset="0"/>
                <a:ea typeface="Cambria Math" panose="02040503050406030204" pitchFamily="18" charset="0"/>
              </a:rPr>
              <a:t> </a:t>
            </a:r>
            <a:r>
              <a:rPr lang="es-ES" b="1" dirty="0">
                <a:solidFill>
                  <a:schemeClr val="accent1">
                    <a:lumMod val="50000"/>
                  </a:schemeClr>
                </a:solidFill>
                <a:latin typeface="Cambria Math" panose="02040503050406030204" pitchFamily="18" charset="0"/>
                <a:ea typeface="Cambria Math" panose="02040503050406030204" pitchFamily="18" charset="0"/>
              </a:rPr>
              <a:t>SOCIALIZACIÓN Y COORDINACIÓN CON AGENCIAS DE NACIONES UNIDAS. </a:t>
            </a:r>
            <a:endParaRPr lang="es-VE" b="1" dirty="0">
              <a:solidFill>
                <a:schemeClr val="accent1">
                  <a:lumMod val="50000"/>
                </a:schemeClr>
              </a:solidFill>
              <a:latin typeface="Cambria Math" panose="02040503050406030204" pitchFamily="18" charset="0"/>
              <a:ea typeface="Cambria Math" panose="02040503050406030204" pitchFamily="18" charset="0"/>
            </a:endParaRPr>
          </a:p>
        </p:txBody>
      </p:sp>
      <p:pic>
        <p:nvPicPr>
          <p:cNvPr id="54" name="Gráfico 1">
            <a:extLst>
              <a:ext uri="{FF2B5EF4-FFF2-40B4-BE49-F238E27FC236}">
                <a16:creationId xmlns:a16="http://schemas.microsoft.com/office/drawing/2014/main" id="{17F68B48-6D13-47A7-B37F-B6EFD556F989}"/>
              </a:ext>
            </a:extLst>
          </p:cNvPr>
          <p:cNvPicPr/>
          <p:nvPr/>
        </p:nvPicPr>
        <p:blipFill rotWithShape="1">
          <a:blip r:embed="rId3">
            <a:extLst>
              <a:ext uri="{96DAC541-7B7A-43D3-8B79-37D633B846F1}">
                <asvg:svgBlip xmlns:asvg="http://schemas.microsoft.com/office/drawing/2016/SVG/main" r:embed="rId4"/>
              </a:ext>
            </a:extLst>
          </a:blip>
          <a:srcRect l="320" t="-86" r="98692" b="86"/>
          <a:stretch/>
        </p:blipFill>
        <p:spPr bwMode="auto">
          <a:xfrm rot="10800000" flipH="1">
            <a:off x="0" y="6474"/>
            <a:ext cx="254000" cy="6851526"/>
          </a:xfrm>
          <a:prstGeom prst="rect">
            <a:avLst/>
          </a:prstGeom>
          <a:ln>
            <a:noFill/>
          </a:ln>
          <a:extLst>
            <a:ext uri="{53640926-AAD7-44D8-BBD7-CCE9431645EC}">
              <a14:shadowObscured xmlns:a14="http://schemas.microsoft.com/office/drawing/2010/main"/>
            </a:ext>
          </a:extLst>
        </p:spPr>
      </p:pic>
      <p:sp>
        <p:nvSpPr>
          <p:cNvPr id="5" name="Rectángulo 4">
            <a:extLst>
              <a:ext uri="{FF2B5EF4-FFF2-40B4-BE49-F238E27FC236}">
                <a16:creationId xmlns:a16="http://schemas.microsoft.com/office/drawing/2014/main" id="{336D6538-9853-482A-810B-03E1C33AEF73}"/>
              </a:ext>
            </a:extLst>
          </p:cNvPr>
          <p:cNvSpPr/>
          <p:nvPr/>
        </p:nvSpPr>
        <p:spPr>
          <a:xfrm>
            <a:off x="2726191" y="1439226"/>
            <a:ext cx="7600020" cy="1127040"/>
          </a:xfrm>
          <a:prstGeom prst="rect">
            <a:avLst/>
          </a:prstGeom>
        </p:spPr>
        <p:txBody>
          <a:bodyPr wrap="square">
            <a:spAutoFit/>
          </a:bodyPr>
          <a:lstStyle/>
          <a:p>
            <a:pPr algn="just">
              <a:lnSpc>
                <a:spcPct val="107000"/>
              </a:lnSpc>
              <a:spcAft>
                <a:spcPts val="800"/>
              </a:spcAft>
              <a:tabLst>
                <a:tab pos="755650" algn="l"/>
              </a:tabLst>
            </a:pPr>
            <a:r>
              <a:rPr lang="es-MX" sz="1600" b="1" cap="small" dirty="0">
                <a:latin typeface="Cambria Math" panose="02040503050406030204" pitchFamily="18" charset="0"/>
                <a:ea typeface="Cambria Math" panose="02040503050406030204" pitchFamily="18" charset="0"/>
                <a:cs typeface="Times New Roman" panose="02020603050405020304" pitchFamily="18" charset="0"/>
              </a:rPr>
              <a:t>Descripción y objetivo </a:t>
            </a:r>
            <a:r>
              <a:rPr lang="es-MX" sz="1600" dirty="0">
                <a:latin typeface="Cambria Math" panose="02040503050406030204" pitchFamily="18" charset="0"/>
                <a:ea typeface="Cambria Math" panose="02040503050406030204" pitchFamily="18" charset="0"/>
                <a:cs typeface="Times New Roman" panose="02020603050405020304" pitchFamily="18" charset="0"/>
              </a:rPr>
              <a:t>: Riadis realizará un conjunto de socializaciones con las agencias de naciones unidas, con el objetivo de socializar el documento final “llamado a la acción”, y además se aprovechará el espacio para coordinar posibles compromisos de cara a la Cumbre Global sobre Discapacidad 2025</a:t>
            </a:r>
            <a:endParaRPr lang="es-VE" sz="1600" dirty="0">
              <a:latin typeface="Cambria Math" panose="02040503050406030204" pitchFamily="18" charset="0"/>
              <a:ea typeface="Cambria Math" panose="02040503050406030204" pitchFamily="18" charset="0"/>
              <a:cs typeface="Times New Roman" panose="02020603050405020304" pitchFamily="18" charset="0"/>
            </a:endParaRPr>
          </a:p>
        </p:txBody>
      </p:sp>
      <p:sp>
        <p:nvSpPr>
          <p:cNvPr id="57" name="Rectángulo 56">
            <a:extLst>
              <a:ext uri="{FF2B5EF4-FFF2-40B4-BE49-F238E27FC236}">
                <a16:creationId xmlns:a16="http://schemas.microsoft.com/office/drawing/2014/main" id="{BE4C18D4-F396-4B6D-AA4B-D7D97529246E}"/>
              </a:ext>
            </a:extLst>
          </p:cNvPr>
          <p:cNvSpPr/>
          <p:nvPr/>
        </p:nvSpPr>
        <p:spPr>
          <a:xfrm>
            <a:off x="3782971" y="2722210"/>
            <a:ext cx="7332981" cy="600101"/>
          </a:xfrm>
          <a:prstGeom prst="rect">
            <a:avLst/>
          </a:prstGeom>
        </p:spPr>
        <p:txBody>
          <a:bodyPr wrap="square">
            <a:spAutoFit/>
          </a:bodyPr>
          <a:lstStyle/>
          <a:p>
            <a:pPr algn="just">
              <a:lnSpc>
                <a:spcPct val="107000"/>
              </a:lnSpc>
              <a:spcAft>
                <a:spcPts val="800"/>
              </a:spcAft>
              <a:tabLst>
                <a:tab pos="755650" algn="l"/>
              </a:tabLst>
            </a:pPr>
            <a:r>
              <a:rPr lang="es-MX" sz="1600" b="1" cap="small" dirty="0">
                <a:latin typeface="Cambria Math" panose="02040503050406030204" pitchFamily="18" charset="0"/>
                <a:ea typeface="Cambria Math" panose="02040503050406030204" pitchFamily="18" charset="0"/>
                <a:cs typeface="Times New Roman" panose="02020603050405020304" pitchFamily="18" charset="0"/>
              </a:rPr>
              <a:t>Actores clave</a:t>
            </a:r>
            <a:r>
              <a:rPr lang="es-MX" sz="1600" dirty="0">
                <a:latin typeface="Cambria Math" panose="02040503050406030204" pitchFamily="18" charset="0"/>
                <a:ea typeface="Cambria Math" panose="02040503050406030204" pitchFamily="18" charset="0"/>
                <a:cs typeface="Times New Roman" panose="02020603050405020304" pitchFamily="18" charset="0"/>
              </a:rPr>
              <a:t>: CEPAL, PNUD, UNICEF, OPS/OMS; ACNUR, ONU MUJERES, FAO, UNESCO, OIT, PMA, UNFPA, PNUMA, entre otros. </a:t>
            </a:r>
            <a:endParaRPr lang="en-US" sz="1600" dirty="0">
              <a:latin typeface="Cambria Math" panose="02040503050406030204" pitchFamily="18" charset="0"/>
              <a:ea typeface="Cambria Math" panose="02040503050406030204" pitchFamily="18" charset="0"/>
              <a:cs typeface="Times New Roman" panose="02020603050405020304" pitchFamily="18" charset="0"/>
            </a:endParaRPr>
          </a:p>
        </p:txBody>
      </p:sp>
      <p:sp>
        <p:nvSpPr>
          <p:cNvPr id="59" name="Rectángulo 58">
            <a:extLst>
              <a:ext uri="{FF2B5EF4-FFF2-40B4-BE49-F238E27FC236}">
                <a16:creationId xmlns:a16="http://schemas.microsoft.com/office/drawing/2014/main" id="{CDAA7FA1-CE4C-4431-94CC-33615D2545C6}"/>
              </a:ext>
            </a:extLst>
          </p:cNvPr>
          <p:cNvSpPr/>
          <p:nvPr/>
        </p:nvSpPr>
        <p:spPr>
          <a:xfrm>
            <a:off x="6138115" y="3376570"/>
            <a:ext cx="4697304" cy="336631"/>
          </a:xfrm>
          <a:prstGeom prst="rect">
            <a:avLst/>
          </a:prstGeom>
        </p:spPr>
        <p:txBody>
          <a:bodyPr wrap="square">
            <a:spAutoFit/>
          </a:bodyPr>
          <a:lstStyle/>
          <a:p>
            <a:pPr algn="just">
              <a:lnSpc>
                <a:spcPct val="107000"/>
              </a:lnSpc>
              <a:spcAft>
                <a:spcPts val="800"/>
              </a:spcAft>
              <a:tabLst>
                <a:tab pos="755650" algn="l"/>
              </a:tabLst>
            </a:pPr>
            <a:r>
              <a:rPr lang="es-MX" sz="1600" b="1" cap="small" dirty="0">
                <a:latin typeface="Cambria Math" panose="02040503050406030204" pitchFamily="18" charset="0"/>
                <a:ea typeface="Cambria Math" panose="02040503050406030204" pitchFamily="18" charset="0"/>
                <a:cs typeface="Times New Roman" panose="02020603050405020304" pitchFamily="18" charset="0"/>
              </a:rPr>
              <a:t>Lapso de tiempo </a:t>
            </a:r>
            <a:r>
              <a:rPr lang="es-MX" sz="1600" dirty="0">
                <a:latin typeface="Cambria Math" panose="02040503050406030204" pitchFamily="18" charset="0"/>
                <a:ea typeface="Cambria Math" panose="02040503050406030204" pitchFamily="18" charset="0"/>
                <a:cs typeface="Times New Roman" panose="02020603050405020304" pitchFamily="18" charset="0"/>
              </a:rPr>
              <a:t>: Del 17 de febrero al 28 de febrero</a:t>
            </a:r>
            <a:endParaRPr lang="en-US" sz="1600" dirty="0">
              <a:latin typeface="Cambria Math" panose="02040503050406030204" pitchFamily="18" charset="0"/>
              <a:ea typeface="Cambria Math" panose="02040503050406030204" pitchFamily="18" charset="0"/>
              <a:cs typeface="Times New Roman" panose="02020603050405020304" pitchFamily="18" charset="0"/>
            </a:endParaRPr>
          </a:p>
        </p:txBody>
      </p:sp>
      <p:sp>
        <p:nvSpPr>
          <p:cNvPr id="23" name="Google Shape;1022;p42">
            <a:extLst>
              <a:ext uri="{FF2B5EF4-FFF2-40B4-BE49-F238E27FC236}">
                <a16:creationId xmlns:a16="http://schemas.microsoft.com/office/drawing/2014/main" id="{166A2945-7142-4BA4-97A9-F0300D735D88}"/>
              </a:ext>
            </a:extLst>
          </p:cNvPr>
          <p:cNvSpPr/>
          <p:nvPr/>
        </p:nvSpPr>
        <p:spPr>
          <a:xfrm>
            <a:off x="2443470" y="887052"/>
            <a:ext cx="1339501" cy="362619"/>
          </a:xfrm>
          <a:custGeom>
            <a:avLst/>
            <a:gdLst/>
            <a:ahLst/>
            <a:cxnLst/>
            <a:rect l="l" t="t" r="r" b="b"/>
            <a:pathLst>
              <a:path w="2050" h="776" extrusionOk="0">
                <a:moveTo>
                  <a:pt x="1786" y="356"/>
                </a:moveTo>
                <a:lnTo>
                  <a:pt x="2026" y="66"/>
                </a:lnTo>
                <a:lnTo>
                  <a:pt x="2026" y="66"/>
                </a:lnTo>
                <a:cubicBezTo>
                  <a:pt x="2048" y="40"/>
                  <a:pt x="2028" y="0"/>
                  <a:pt x="1994" y="0"/>
                </a:cubicBezTo>
                <a:lnTo>
                  <a:pt x="330" y="0"/>
                </a:lnTo>
                <a:lnTo>
                  <a:pt x="330" y="0"/>
                </a:lnTo>
                <a:cubicBezTo>
                  <a:pt x="319" y="0"/>
                  <a:pt x="307" y="5"/>
                  <a:pt x="299" y="14"/>
                </a:cubicBezTo>
                <a:lnTo>
                  <a:pt x="13" y="356"/>
                </a:lnTo>
                <a:lnTo>
                  <a:pt x="13" y="356"/>
                </a:lnTo>
                <a:cubicBezTo>
                  <a:pt x="0" y="371"/>
                  <a:pt x="0" y="393"/>
                  <a:pt x="12" y="408"/>
                </a:cubicBezTo>
                <a:lnTo>
                  <a:pt x="299" y="759"/>
                </a:lnTo>
                <a:lnTo>
                  <a:pt x="299" y="759"/>
                </a:lnTo>
                <a:cubicBezTo>
                  <a:pt x="307" y="769"/>
                  <a:pt x="319" y="775"/>
                  <a:pt x="331" y="775"/>
                </a:cubicBezTo>
                <a:lnTo>
                  <a:pt x="1996" y="775"/>
                </a:lnTo>
                <a:lnTo>
                  <a:pt x="1996" y="775"/>
                </a:lnTo>
                <a:cubicBezTo>
                  <a:pt x="2030" y="775"/>
                  <a:pt x="2049" y="735"/>
                  <a:pt x="2027" y="708"/>
                </a:cubicBezTo>
                <a:lnTo>
                  <a:pt x="1786" y="408"/>
                </a:lnTo>
                <a:lnTo>
                  <a:pt x="1786" y="408"/>
                </a:lnTo>
                <a:cubicBezTo>
                  <a:pt x="1774" y="392"/>
                  <a:pt x="1774" y="371"/>
                  <a:pt x="1786" y="356"/>
                </a:cubicBezTo>
              </a:path>
            </a:pathLst>
          </a:custGeom>
          <a:solidFill>
            <a:srgbClr val="00B0F0"/>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r>
              <a:rPr lang="es-VE" sz="1700" b="1" dirty="0">
                <a:solidFill>
                  <a:schemeClr val="lt1"/>
                </a:solidFill>
                <a:latin typeface="Fira Sans Extra Condensed Medium"/>
                <a:ea typeface="Fira Sans Extra Condensed Medium"/>
                <a:cs typeface="Fira Sans Extra Condensed Medium"/>
                <a:sym typeface="Fira Sans Extra Condensed Medium"/>
              </a:rPr>
              <a:t>P</a:t>
            </a:r>
            <a:r>
              <a:rPr lang="en" sz="1700" b="1" dirty="0">
                <a:solidFill>
                  <a:schemeClr val="lt1"/>
                </a:solidFill>
                <a:latin typeface="Fira Sans Extra Condensed Medium"/>
                <a:ea typeface="Fira Sans Extra Condensed Medium"/>
                <a:cs typeface="Fira Sans Extra Condensed Medium"/>
                <a:sym typeface="Fira Sans Extra Condensed Medium"/>
              </a:rPr>
              <a:t>aso 3 </a:t>
            </a:r>
            <a:endParaRPr sz="1700" b="1" dirty="0">
              <a:solidFill>
                <a:schemeClr val="lt1"/>
              </a:solidFill>
              <a:latin typeface="Fira Sans Extra Condensed Medium"/>
              <a:ea typeface="Fira Sans Extra Condensed Medium"/>
              <a:cs typeface="Fira Sans Extra Condensed Medium"/>
              <a:sym typeface="Fira Sans Extra Condensed Medium"/>
            </a:endParaRPr>
          </a:p>
        </p:txBody>
      </p:sp>
      <p:grpSp>
        <p:nvGrpSpPr>
          <p:cNvPr id="24" name="Google Shape;452;p25">
            <a:extLst>
              <a:ext uri="{FF2B5EF4-FFF2-40B4-BE49-F238E27FC236}">
                <a16:creationId xmlns:a16="http://schemas.microsoft.com/office/drawing/2014/main" id="{9DD0FB59-DC9F-4731-B0E7-4F359A5FF892}"/>
              </a:ext>
            </a:extLst>
          </p:cNvPr>
          <p:cNvGrpSpPr/>
          <p:nvPr/>
        </p:nvGrpSpPr>
        <p:grpSpPr>
          <a:xfrm>
            <a:off x="4425748" y="5340914"/>
            <a:ext cx="500788" cy="499571"/>
            <a:chOff x="-42796875" y="2680675"/>
            <a:chExt cx="319000" cy="318225"/>
          </a:xfrm>
        </p:grpSpPr>
        <p:sp>
          <p:nvSpPr>
            <p:cNvPr id="25" name="Google Shape;453;p25">
              <a:extLst>
                <a:ext uri="{FF2B5EF4-FFF2-40B4-BE49-F238E27FC236}">
                  <a16:creationId xmlns:a16="http://schemas.microsoft.com/office/drawing/2014/main" id="{03F9DB7B-F75A-4219-B1CF-943586D86C15}"/>
                </a:ext>
              </a:extLst>
            </p:cNvPr>
            <p:cNvSpPr/>
            <p:nvPr/>
          </p:nvSpPr>
          <p:spPr>
            <a:xfrm>
              <a:off x="-42671650" y="2853950"/>
              <a:ext cx="70125" cy="21275"/>
            </a:xfrm>
            <a:custGeom>
              <a:avLst/>
              <a:gdLst/>
              <a:ahLst/>
              <a:cxnLst/>
              <a:rect l="l" t="t" r="r" b="b"/>
              <a:pathLst>
                <a:path w="2805" h="851" extrusionOk="0">
                  <a:moveTo>
                    <a:pt x="442" y="0"/>
                  </a:moveTo>
                  <a:cubicBezTo>
                    <a:pt x="190" y="0"/>
                    <a:pt x="1" y="221"/>
                    <a:pt x="1" y="410"/>
                  </a:cubicBezTo>
                  <a:cubicBezTo>
                    <a:pt x="1" y="630"/>
                    <a:pt x="190" y="851"/>
                    <a:pt x="442" y="851"/>
                  </a:cubicBezTo>
                  <a:lnTo>
                    <a:pt x="2364" y="851"/>
                  </a:lnTo>
                  <a:cubicBezTo>
                    <a:pt x="2616" y="851"/>
                    <a:pt x="2773" y="630"/>
                    <a:pt x="2773" y="410"/>
                  </a:cubicBezTo>
                  <a:cubicBezTo>
                    <a:pt x="2805" y="221"/>
                    <a:pt x="2584" y="0"/>
                    <a:pt x="2364"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26" name="Google Shape;454;p25">
              <a:extLst>
                <a:ext uri="{FF2B5EF4-FFF2-40B4-BE49-F238E27FC236}">
                  <a16:creationId xmlns:a16="http://schemas.microsoft.com/office/drawing/2014/main" id="{729C0295-3E6A-4AB2-9F14-B77989C0F17C}"/>
                </a:ext>
              </a:extLst>
            </p:cNvPr>
            <p:cNvSpPr/>
            <p:nvPr/>
          </p:nvSpPr>
          <p:spPr>
            <a:xfrm>
              <a:off x="-42671650" y="2895675"/>
              <a:ext cx="70125" cy="20525"/>
            </a:xfrm>
            <a:custGeom>
              <a:avLst/>
              <a:gdLst/>
              <a:ahLst/>
              <a:cxnLst/>
              <a:rect l="l" t="t" r="r" b="b"/>
              <a:pathLst>
                <a:path w="2805" h="821" extrusionOk="0">
                  <a:moveTo>
                    <a:pt x="442" y="1"/>
                  </a:moveTo>
                  <a:cubicBezTo>
                    <a:pt x="190" y="1"/>
                    <a:pt x="1" y="190"/>
                    <a:pt x="1" y="442"/>
                  </a:cubicBezTo>
                  <a:cubicBezTo>
                    <a:pt x="1" y="663"/>
                    <a:pt x="190" y="820"/>
                    <a:pt x="442" y="820"/>
                  </a:cubicBezTo>
                  <a:lnTo>
                    <a:pt x="2364" y="820"/>
                  </a:lnTo>
                  <a:cubicBezTo>
                    <a:pt x="2616" y="820"/>
                    <a:pt x="2773" y="631"/>
                    <a:pt x="2773" y="442"/>
                  </a:cubicBezTo>
                  <a:cubicBezTo>
                    <a:pt x="2805" y="190"/>
                    <a:pt x="2584" y="1"/>
                    <a:pt x="2364" y="1"/>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27" name="Google Shape;455;p25">
              <a:extLst>
                <a:ext uri="{FF2B5EF4-FFF2-40B4-BE49-F238E27FC236}">
                  <a16:creationId xmlns:a16="http://schemas.microsoft.com/office/drawing/2014/main" id="{A84568E7-8D39-4EB0-A9EC-13F095410A02}"/>
                </a:ext>
              </a:extLst>
            </p:cNvPr>
            <p:cNvSpPr/>
            <p:nvPr/>
          </p:nvSpPr>
          <p:spPr>
            <a:xfrm>
              <a:off x="-42796875" y="2680675"/>
              <a:ext cx="319000" cy="318225"/>
            </a:xfrm>
            <a:custGeom>
              <a:avLst/>
              <a:gdLst/>
              <a:ahLst/>
              <a:cxnLst/>
              <a:rect l="l" t="t" r="r" b="b"/>
              <a:pathLst>
                <a:path w="12760" h="12729" extrusionOk="0">
                  <a:moveTo>
                    <a:pt x="9011" y="882"/>
                  </a:moveTo>
                  <a:cubicBezTo>
                    <a:pt x="9168" y="882"/>
                    <a:pt x="9357" y="914"/>
                    <a:pt x="9483" y="945"/>
                  </a:cubicBezTo>
                  <a:cubicBezTo>
                    <a:pt x="9799" y="1071"/>
                    <a:pt x="10051" y="1355"/>
                    <a:pt x="10177" y="1701"/>
                  </a:cubicBezTo>
                  <a:lnTo>
                    <a:pt x="2615" y="1701"/>
                  </a:lnTo>
                  <a:cubicBezTo>
                    <a:pt x="2804" y="1229"/>
                    <a:pt x="3245" y="882"/>
                    <a:pt x="3781" y="882"/>
                  </a:cubicBezTo>
                  <a:close/>
                  <a:moveTo>
                    <a:pt x="1733" y="3623"/>
                  </a:moveTo>
                  <a:lnTo>
                    <a:pt x="1733" y="5293"/>
                  </a:lnTo>
                  <a:lnTo>
                    <a:pt x="914" y="5293"/>
                  </a:lnTo>
                  <a:lnTo>
                    <a:pt x="914" y="3623"/>
                  </a:lnTo>
                  <a:close/>
                  <a:moveTo>
                    <a:pt x="11941" y="3623"/>
                  </a:moveTo>
                  <a:lnTo>
                    <a:pt x="11941" y="5293"/>
                  </a:lnTo>
                  <a:lnTo>
                    <a:pt x="11122" y="5293"/>
                  </a:lnTo>
                  <a:lnTo>
                    <a:pt x="11122" y="3623"/>
                  </a:lnTo>
                  <a:close/>
                  <a:moveTo>
                    <a:pt x="10240" y="2521"/>
                  </a:moveTo>
                  <a:lnTo>
                    <a:pt x="10240" y="5316"/>
                  </a:lnTo>
                  <a:lnTo>
                    <a:pt x="10240" y="5316"/>
                  </a:lnTo>
                  <a:cubicBezTo>
                    <a:pt x="10144" y="5293"/>
                    <a:pt x="10003" y="5293"/>
                    <a:pt x="9862" y="5293"/>
                  </a:cubicBezTo>
                  <a:lnTo>
                    <a:pt x="6932" y="5293"/>
                  </a:lnTo>
                  <a:lnTo>
                    <a:pt x="6932" y="2521"/>
                  </a:lnTo>
                  <a:close/>
                  <a:moveTo>
                    <a:pt x="6144" y="2521"/>
                  </a:moveTo>
                  <a:lnTo>
                    <a:pt x="6144" y="5293"/>
                  </a:lnTo>
                  <a:lnTo>
                    <a:pt x="2962" y="5293"/>
                  </a:lnTo>
                  <a:cubicBezTo>
                    <a:pt x="2804" y="5293"/>
                    <a:pt x="2678" y="5293"/>
                    <a:pt x="2552" y="5324"/>
                  </a:cubicBezTo>
                  <a:lnTo>
                    <a:pt x="2552" y="2521"/>
                  </a:lnTo>
                  <a:close/>
                  <a:moveTo>
                    <a:pt x="9893" y="6207"/>
                  </a:moveTo>
                  <a:cubicBezTo>
                    <a:pt x="10555" y="6207"/>
                    <a:pt x="11122" y="6742"/>
                    <a:pt x="11122" y="7404"/>
                  </a:cubicBezTo>
                  <a:lnTo>
                    <a:pt x="11122" y="9861"/>
                  </a:lnTo>
                  <a:cubicBezTo>
                    <a:pt x="11122" y="10019"/>
                    <a:pt x="11027" y="10145"/>
                    <a:pt x="10933" y="10208"/>
                  </a:cubicBezTo>
                  <a:cubicBezTo>
                    <a:pt x="10838" y="10239"/>
                    <a:pt x="10775" y="10302"/>
                    <a:pt x="10681" y="10302"/>
                  </a:cubicBezTo>
                  <a:lnTo>
                    <a:pt x="2143" y="10302"/>
                  </a:lnTo>
                  <a:cubicBezTo>
                    <a:pt x="1922" y="10302"/>
                    <a:pt x="1796" y="10176"/>
                    <a:pt x="1733" y="10019"/>
                  </a:cubicBezTo>
                  <a:cubicBezTo>
                    <a:pt x="1702" y="9924"/>
                    <a:pt x="1733" y="10050"/>
                    <a:pt x="1733" y="8254"/>
                  </a:cubicBezTo>
                  <a:lnTo>
                    <a:pt x="1733" y="7404"/>
                  </a:lnTo>
                  <a:cubicBezTo>
                    <a:pt x="1733" y="6994"/>
                    <a:pt x="1922" y="6616"/>
                    <a:pt x="2300" y="6396"/>
                  </a:cubicBezTo>
                  <a:cubicBezTo>
                    <a:pt x="2489" y="6270"/>
                    <a:pt x="2710" y="6207"/>
                    <a:pt x="2993" y="6207"/>
                  </a:cubicBezTo>
                  <a:close/>
                  <a:moveTo>
                    <a:pt x="3403" y="11090"/>
                  </a:moveTo>
                  <a:lnTo>
                    <a:pt x="3403" y="11909"/>
                  </a:lnTo>
                  <a:lnTo>
                    <a:pt x="2552" y="11909"/>
                  </a:lnTo>
                  <a:lnTo>
                    <a:pt x="2552" y="11090"/>
                  </a:lnTo>
                  <a:close/>
                  <a:moveTo>
                    <a:pt x="10271" y="11090"/>
                  </a:moveTo>
                  <a:lnTo>
                    <a:pt x="10271" y="11909"/>
                  </a:lnTo>
                  <a:lnTo>
                    <a:pt x="9452" y="11909"/>
                  </a:lnTo>
                  <a:lnTo>
                    <a:pt x="9452" y="11090"/>
                  </a:lnTo>
                  <a:close/>
                  <a:moveTo>
                    <a:pt x="3750" y="0"/>
                  </a:moveTo>
                  <a:cubicBezTo>
                    <a:pt x="2615" y="0"/>
                    <a:pt x="1670" y="945"/>
                    <a:pt x="1670" y="2079"/>
                  </a:cubicBezTo>
                  <a:lnTo>
                    <a:pt x="1670" y="2804"/>
                  </a:lnTo>
                  <a:lnTo>
                    <a:pt x="442" y="2804"/>
                  </a:lnTo>
                  <a:cubicBezTo>
                    <a:pt x="190" y="2804"/>
                    <a:pt x="0" y="2993"/>
                    <a:pt x="0" y="3214"/>
                  </a:cubicBezTo>
                  <a:lnTo>
                    <a:pt x="0" y="5671"/>
                  </a:lnTo>
                  <a:cubicBezTo>
                    <a:pt x="0" y="5923"/>
                    <a:pt x="190" y="6112"/>
                    <a:pt x="442" y="6112"/>
                  </a:cubicBezTo>
                  <a:lnTo>
                    <a:pt x="1261" y="6112"/>
                  </a:lnTo>
                  <a:cubicBezTo>
                    <a:pt x="977" y="6459"/>
                    <a:pt x="820" y="6900"/>
                    <a:pt x="820" y="7341"/>
                  </a:cubicBezTo>
                  <a:lnTo>
                    <a:pt x="820" y="9830"/>
                  </a:lnTo>
                  <a:cubicBezTo>
                    <a:pt x="820" y="10365"/>
                    <a:pt x="1198" y="10806"/>
                    <a:pt x="1670" y="10995"/>
                  </a:cubicBezTo>
                  <a:lnTo>
                    <a:pt x="1670" y="12287"/>
                  </a:lnTo>
                  <a:cubicBezTo>
                    <a:pt x="1670" y="12539"/>
                    <a:pt x="1859" y="12728"/>
                    <a:pt x="2048" y="12728"/>
                  </a:cubicBezTo>
                  <a:lnTo>
                    <a:pt x="3718" y="12728"/>
                  </a:lnTo>
                  <a:cubicBezTo>
                    <a:pt x="3939" y="12728"/>
                    <a:pt x="4096" y="12539"/>
                    <a:pt x="4096" y="12287"/>
                  </a:cubicBezTo>
                  <a:lnTo>
                    <a:pt x="4096" y="11090"/>
                  </a:lnTo>
                  <a:lnTo>
                    <a:pt x="8507" y="11090"/>
                  </a:lnTo>
                  <a:lnTo>
                    <a:pt x="8507" y="12287"/>
                  </a:lnTo>
                  <a:cubicBezTo>
                    <a:pt x="8507" y="12539"/>
                    <a:pt x="8696" y="12728"/>
                    <a:pt x="8916" y="12728"/>
                  </a:cubicBezTo>
                  <a:lnTo>
                    <a:pt x="10555" y="12728"/>
                  </a:lnTo>
                  <a:cubicBezTo>
                    <a:pt x="10807" y="12728"/>
                    <a:pt x="10964" y="12539"/>
                    <a:pt x="10964" y="12287"/>
                  </a:cubicBezTo>
                  <a:lnTo>
                    <a:pt x="10964" y="10995"/>
                  </a:lnTo>
                  <a:cubicBezTo>
                    <a:pt x="11468" y="10838"/>
                    <a:pt x="11783" y="10365"/>
                    <a:pt x="11783" y="9830"/>
                  </a:cubicBezTo>
                  <a:lnTo>
                    <a:pt x="11783" y="7341"/>
                  </a:lnTo>
                  <a:cubicBezTo>
                    <a:pt x="11783" y="6868"/>
                    <a:pt x="11626" y="6427"/>
                    <a:pt x="11374" y="6112"/>
                  </a:cubicBezTo>
                  <a:lnTo>
                    <a:pt x="12224" y="6112"/>
                  </a:lnTo>
                  <a:cubicBezTo>
                    <a:pt x="12445" y="6112"/>
                    <a:pt x="12602" y="5923"/>
                    <a:pt x="12602" y="5671"/>
                  </a:cubicBezTo>
                  <a:lnTo>
                    <a:pt x="12602" y="3214"/>
                  </a:lnTo>
                  <a:cubicBezTo>
                    <a:pt x="12760" y="2993"/>
                    <a:pt x="12571" y="2804"/>
                    <a:pt x="12319" y="2804"/>
                  </a:cubicBezTo>
                  <a:lnTo>
                    <a:pt x="11059" y="2804"/>
                  </a:lnTo>
                  <a:lnTo>
                    <a:pt x="11059" y="2079"/>
                  </a:lnTo>
                  <a:cubicBezTo>
                    <a:pt x="11059" y="945"/>
                    <a:pt x="10145" y="0"/>
                    <a:pt x="8979"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28" name="Google Shape;456;p25">
              <a:extLst>
                <a:ext uri="{FF2B5EF4-FFF2-40B4-BE49-F238E27FC236}">
                  <a16:creationId xmlns:a16="http://schemas.microsoft.com/office/drawing/2014/main" id="{E96C54A8-33FF-4F57-97ED-CD6132132BE2}"/>
                </a:ext>
              </a:extLst>
            </p:cNvPr>
            <p:cNvSpPr/>
            <p:nvPr/>
          </p:nvSpPr>
          <p:spPr>
            <a:xfrm>
              <a:off x="-42753550" y="2854500"/>
              <a:ext cx="63825" cy="61700"/>
            </a:xfrm>
            <a:custGeom>
              <a:avLst/>
              <a:gdLst/>
              <a:ahLst/>
              <a:cxnLst/>
              <a:rect l="l" t="t" r="r" b="b"/>
              <a:pathLst>
                <a:path w="2553" h="2468" extrusionOk="0">
                  <a:moveTo>
                    <a:pt x="1263" y="829"/>
                  </a:moveTo>
                  <a:cubicBezTo>
                    <a:pt x="1435" y="829"/>
                    <a:pt x="1565" y="949"/>
                    <a:pt x="1639" y="1144"/>
                  </a:cubicBezTo>
                  <a:cubicBezTo>
                    <a:pt x="1718" y="1410"/>
                    <a:pt x="1483" y="1676"/>
                    <a:pt x="1218" y="1676"/>
                  </a:cubicBezTo>
                  <a:cubicBezTo>
                    <a:pt x="1170" y="1676"/>
                    <a:pt x="1120" y="1668"/>
                    <a:pt x="1071" y="1648"/>
                  </a:cubicBezTo>
                  <a:cubicBezTo>
                    <a:pt x="945" y="1616"/>
                    <a:pt x="882" y="1490"/>
                    <a:pt x="851" y="1364"/>
                  </a:cubicBezTo>
                  <a:cubicBezTo>
                    <a:pt x="756" y="1144"/>
                    <a:pt x="914" y="892"/>
                    <a:pt x="1103" y="860"/>
                  </a:cubicBezTo>
                  <a:cubicBezTo>
                    <a:pt x="1160" y="839"/>
                    <a:pt x="1213" y="829"/>
                    <a:pt x="1263" y="829"/>
                  </a:cubicBezTo>
                  <a:close/>
                  <a:moveTo>
                    <a:pt x="1234" y="0"/>
                  </a:moveTo>
                  <a:cubicBezTo>
                    <a:pt x="841" y="0"/>
                    <a:pt x="443" y="194"/>
                    <a:pt x="189" y="545"/>
                  </a:cubicBezTo>
                  <a:cubicBezTo>
                    <a:pt x="95" y="734"/>
                    <a:pt x="0" y="986"/>
                    <a:pt x="0" y="1238"/>
                  </a:cubicBezTo>
                  <a:cubicBezTo>
                    <a:pt x="0" y="1932"/>
                    <a:pt x="567" y="2467"/>
                    <a:pt x="1229" y="2467"/>
                  </a:cubicBezTo>
                  <a:cubicBezTo>
                    <a:pt x="1765" y="2467"/>
                    <a:pt x="2237" y="2121"/>
                    <a:pt x="2395" y="1616"/>
                  </a:cubicBezTo>
                  <a:cubicBezTo>
                    <a:pt x="2552" y="1081"/>
                    <a:pt x="2363" y="514"/>
                    <a:pt x="1922" y="230"/>
                  </a:cubicBezTo>
                  <a:cubicBezTo>
                    <a:pt x="1718" y="74"/>
                    <a:pt x="1477" y="0"/>
                    <a:pt x="1234"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29" name="Google Shape;457;p25">
              <a:extLst>
                <a:ext uri="{FF2B5EF4-FFF2-40B4-BE49-F238E27FC236}">
                  <a16:creationId xmlns:a16="http://schemas.microsoft.com/office/drawing/2014/main" id="{95B9817A-C2A6-4F22-B26D-CA252EBC4972}"/>
                </a:ext>
              </a:extLst>
            </p:cNvPr>
            <p:cNvSpPr/>
            <p:nvPr/>
          </p:nvSpPr>
          <p:spPr>
            <a:xfrm>
              <a:off x="-42581850" y="2853950"/>
              <a:ext cx="63025" cy="61475"/>
            </a:xfrm>
            <a:custGeom>
              <a:avLst/>
              <a:gdLst/>
              <a:ahLst/>
              <a:cxnLst/>
              <a:rect l="l" t="t" r="r" b="b"/>
              <a:pathLst>
                <a:path w="2521" h="2459" extrusionOk="0">
                  <a:moveTo>
                    <a:pt x="1269" y="860"/>
                  </a:moveTo>
                  <a:cubicBezTo>
                    <a:pt x="1493" y="860"/>
                    <a:pt x="1670" y="1049"/>
                    <a:pt x="1670" y="1260"/>
                  </a:cubicBezTo>
                  <a:cubicBezTo>
                    <a:pt x="1670" y="1481"/>
                    <a:pt x="1576" y="1638"/>
                    <a:pt x="1355" y="1670"/>
                  </a:cubicBezTo>
                  <a:cubicBezTo>
                    <a:pt x="1311" y="1683"/>
                    <a:pt x="1268" y="1689"/>
                    <a:pt x="1227" y="1689"/>
                  </a:cubicBezTo>
                  <a:cubicBezTo>
                    <a:pt x="1063" y="1689"/>
                    <a:pt x="927" y="1588"/>
                    <a:pt x="851" y="1386"/>
                  </a:cubicBezTo>
                  <a:cubicBezTo>
                    <a:pt x="788" y="1166"/>
                    <a:pt x="882" y="945"/>
                    <a:pt x="1135" y="882"/>
                  </a:cubicBezTo>
                  <a:cubicBezTo>
                    <a:pt x="1180" y="867"/>
                    <a:pt x="1225" y="860"/>
                    <a:pt x="1269" y="860"/>
                  </a:cubicBezTo>
                  <a:close/>
                  <a:moveTo>
                    <a:pt x="1261" y="0"/>
                  </a:moveTo>
                  <a:cubicBezTo>
                    <a:pt x="567" y="0"/>
                    <a:pt x="0" y="567"/>
                    <a:pt x="32" y="1229"/>
                  </a:cubicBezTo>
                  <a:cubicBezTo>
                    <a:pt x="32" y="1874"/>
                    <a:pt x="541" y="2459"/>
                    <a:pt x="1208" y="2459"/>
                  </a:cubicBezTo>
                  <a:cubicBezTo>
                    <a:pt x="1226" y="2459"/>
                    <a:pt x="1243" y="2458"/>
                    <a:pt x="1261" y="2458"/>
                  </a:cubicBezTo>
                  <a:cubicBezTo>
                    <a:pt x="1922" y="2458"/>
                    <a:pt x="2521" y="1891"/>
                    <a:pt x="2458" y="1229"/>
                  </a:cubicBezTo>
                  <a:cubicBezTo>
                    <a:pt x="2521" y="567"/>
                    <a:pt x="1954" y="0"/>
                    <a:pt x="1261" y="0"/>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grpSp>
      <p:sp>
        <p:nvSpPr>
          <p:cNvPr id="30" name="CuadroTexto 29">
            <a:extLst>
              <a:ext uri="{FF2B5EF4-FFF2-40B4-BE49-F238E27FC236}">
                <a16:creationId xmlns:a16="http://schemas.microsoft.com/office/drawing/2014/main" id="{BD9B554E-3ECF-4A14-B826-D39FC58D83DA}"/>
              </a:ext>
            </a:extLst>
          </p:cNvPr>
          <p:cNvSpPr txBox="1"/>
          <p:nvPr/>
        </p:nvSpPr>
        <p:spPr>
          <a:xfrm>
            <a:off x="2939777" y="3923907"/>
            <a:ext cx="8366723" cy="369332"/>
          </a:xfrm>
          <a:prstGeom prst="rect">
            <a:avLst/>
          </a:prstGeom>
          <a:noFill/>
        </p:spPr>
        <p:txBody>
          <a:bodyPr wrap="square" rtlCol="0">
            <a:spAutoFit/>
          </a:bodyPr>
          <a:lstStyle/>
          <a:p>
            <a:pPr algn="ctr"/>
            <a:r>
              <a:rPr lang="es-ES" b="1" dirty="0">
                <a:solidFill>
                  <a:srgbClr val="0070C0"/>
                </a:solidFill>
                <a:latin typeface="Cambria Math" panose="02040503050406030204" pitchFamily="18" charset="0"/>
                <a:ea typeface="Cambria Math" panose="02040503050406030204" pitchFamily="18" charset="0"/>
              </a:rPr>
              <a:t> </a:t>
            </a:r>
            <a:r>
              <a:rPr lang="es-ES" b="1" dirty="0">
                <a:solidFill>
                  <a:schemeClr val="accent1">
                    <a:lumMod val="50000"/>
                  </a:schemeClr>
                </a:solidFill>
                <a:latin typeface="Cambria Math" panose="02040503050406030204" pitchFamily="18" charset="0"/>
                <a:ea typeface="Cambria Math" panose="02040503050406030204" pitchFamily="18" charset="0"/>
              </a:rPr>
              <a:t>SOCIALIZACIÓN Y COORDINACIÓN CON EMPRESAS PRIVADAS</a:t>
            </a:r>
            <a:endParaRPr lang="es-VE" b="1" dirty="0">
              <a:solidFill>
                <a:schemeClr val="accent1">
                  <a:lumMod val="50000"/>
                </a:schemeClr>
              </a:solidFill>
              <a:latin typeface="Cambria Math" panose="02040503050406030204" pitchFamily="18" charset="0"/>
              <a:ea typeface="Cambria Math" panose="02040503050406030204" pitchFamily="18" charset="0"/>
            </a:endParaRPr>
          </a:p>
        </p:txBody>
      </p:sp>
      <p:sp>
        <p:nvSpPr>
          <p:cNvPr id="31" name="Rectángulo 30">
            <a:extLst>
              <a:ext uri="{FF2B5EF4-FFF2-40B4-BE49-F238E27FC236}">
                <a16:creationId xmlns:a16="http://schemas.microsoft.com/office/drawing/2014/main" id="{2D176DF9-4C24-4C3E-A59C-BCA7CA667112}"/>
              </a:ext>
            </a:extLst>
          </p:cNvPr>
          <p:cNvSpPr/>
          <p:nvPr/>
        </p:nvSpPr>
        <p:spPr>
          <a:xfrm>
            <a:off x="2726191" y="4570238"/>
            <a:ext cx="9069051" cy="1127040"/>
          </a:xfrm>
          <a:prstGeom prst="rect">
            <a:avLst/>
          </a:prstGeom>
        </p:spPr>
        <p:txBody>
          <a:bodyPr wrap="square">
            <a:spAutoFit/>
          </a:bodyPr>
          <a:lstStyle/>
          <a:p>
            <a:pPr algn="just">
              <a:lnSpc>
                <a:spcPct val="107000"/>
              </a:lnSpc>
              <a:spcAft>
                <a:spcPts val="800"/>
              </a:spcAft>
              <a:tabLst>
                <a:tab pos="755650" algn="l"/>
              </a:tabLst>
            </a:pPr>
            <a:r>
              <a:rPr lang="es-MX" sz="1600" b="1" cap="small" dirty="0">
                <a:latin typeface="Cambria Math" panose="02040503050406030204" pitchFamily="18" charset="0"/>
                <a:ea typeface="Cambria Math" panose="02040503050406030204" pitchFamily="18" charset="0"/>
                <a:cs typeface="Times New Roman" panose="02020603050405020304" pitchFamily="18" charset="0"/>
              </a:rPr>
              <a:t>Descripción y objetivo: </a:t>
            </a:r>
            <a:r>
              <a:rPr lang="es-MX" sz="1600" dirty="0">
                <a:latin typeface="Cambria Math" panose="02040503050406030204" pitchFamily="18" charset="0"/>
                <a:ea typeface="Cambria Math" panose="02040503050406030204" pitchFamily="18" charset="0"/>
                <a:cs typeface="Times New Roman" panose="02020603050405020304" pitchFamily="18" charset="0"/>
              </a:rPr>
              <a:t>RIADIS realizará una serie de socializaciones con diversas organizaciones privadas, en especial bancos, para informar sobre los 38 llamados a la acción establecidos durante la cumbre regional y, principalmente, articular con los interesados posibles compromisos de cara a la Cumbre Global sobre Discapacidad 2025</a:t>
            </a:r>
            <a:endParaRPr lang="es-VE" sz="1600" dirty="0">
              <a:latin typeface="Cambria Math" panose="02040503050406030204" pitchFamily="18" charset="0"/>
              <a:ea typeface="Cambria Math" panose="02040503050406030204" pitchFamily="18" charset="0"/>
              <a:cs typeface="Times New Roman" panose="02020603050405020304" pitchFamily="18" charset="0"/>
            </a:endParaRPr>
          </a:p>
        </p:txBody>
      </p:sp>
      <p:sp>
        <p:nvSpPr>
          <p:cNvPr id="32" name="Rectángulo 31">
            <a:extLst>
              <a:ext uri="{FF2B5EF4-FFF2-40B4-BE49-F238E27FC236}">
                <a16:creationId xmlns:a16="http://schemas.microsoft.com/office/drawing/2014/main" id="{63DFB99F-98C7-49E5-86CA-D0CE9E416F4A}"/>
              </a:ext>
            </a:extLst>
          </p:cNvPr>
          <p:cNvSpPr/>
          <p:nvPr/>
        </p:nvSpPr>
        <p:spPr>
          <a:xfrm>
            <a:off x="3113220" y="5764916"/>
            <a:ext cx="8317529" cy="600101"/>
          </a:xfrm>
          <a:prstGeom prst="rect">
            <a:avLst/>
          </a:prstGeom>
        </p:spPr>
        <p:txBody>
          <a:bodyPr wrap="square">
            <a:spAutoFit/>
          </a:bodyPr>
          <a:lstStyle/>
          <a:p>
            <a:pPr algn="just">
              <a:lnSpc>
                <a:spcPct val="107000"/>
              </a:lnSpc>
              <a:spcAft>
                <a:spcPts val="800"/>
              </a:spcAft>
              <a:tabLst>
                <a:tab pos="755650" algn="l"/>
              </a:tabLst>
            </a:pPr>
            <a:r>
              <a:rPr lang="es-MX" sz="1600" b="1" cap="small" dirty="0">
                <a:latin typeface="Cambria Math" panose="02040503050406030204" pitchFamily="18" charset="0"/>
                <a:ea typeface="Cambria Math" panose="02040503050406030204" pitchFamily="18" charset="0"/>
                <a:cs typeface="Times New Roman" panose="02020603050405020304" pitchFamily="18" charset="0"/>
              </a:rPr>
              <a:t>Actores clave</a:t>
            </a:r>
            <a:r>
              <a:rPr lang="es-MX" sz="1600" dirty="0">
                <a:latin typeface="Cambria Math" panose="02040503050406030204" pitchFamily="18" charset="0"/>
                <a:ea typeface="Cambria Math" panose="02040503050406030204" pitchFamily="18" charset="0"/>
                <a:cs typeface="Times New Roman" panose="02020603050405020304" pitchFamily="18" charset="0"/>
              </a:rPr>
              <a:t>: Banco Interamericano de Desarrollo, CAF, Banco Mundial, Banco Nacional de desarrollo económico y social (Brasil), entre otros. </a:t>
            </a:r>
            <a:endParaRPr lang="en-US" sz="1600" dirty="0">
              <a:latin typeface="Cambria Math" panose="02040503050406030204" pitchFamily="18" charset="0"/>
              <a:ea typeface="Cambria Math" panose="02040503050406030204" pitchFamily="18" charset="0"/>
              <a:cs typeface="Times New Roman" panose="02020603050405020304" pitchFamily="18" charset="0"/>
            </a:endParaRPr>
          </a:p>
        </p:txBody>
      </p:sp>
      <p:sp>
        <p:nvSpPr>
          <p:cNvPr id="33" name="Rectángulo 32">
            <a:extLst>
              <a:ext uri="{FF2B5EF4-FFF2-40B4-BE49-F238E27FC236}">
                <a16:creationId xmlns:a16="http://schemas.microsoft.com/office/drawing/2014/main" id="{F4C2DD65-3330-402A-8670-803E906932B1}"/>
              </a:ext>
            </a:extLst>
          </p:cNvPr>
          <p:cNvSpPr/>
          <p:nvPr/>
        </p:nvSpPr>
        <p:spPr>
          <a:xfrm>
            <a:off x="4493763" y="6400036"/>
            <a:ext cx="4697304" cy="336631"/>
          </a:xfrm>
          <a:prstGeom prst="rect">
            <a:avLst/>
          </a:prstGeom>
        </p:spPr>
        <p:txBody>
          <a:bodyPr wrap="square">
            <a:spAutoFit/>
          </a:bodyPr>
          <a:lstStyle/>
          <a:p>
            <a:pPr algn="just">
              <a:lnSpc>
                <a:spcPct val="107000"/>
              </a:lnSpc>
              <a:spcAft>
                <a:spcPts val="800"/>
              </a:spcAft>
              <a:tabLst>
                <a:tab pos="755650" algn="l"/>
              </a:tabLst>
            </a:pPr>
            <a:r>
              <a:rPr lang="es-MX" sz="1600" b="1" cap="small" dirty="0">
                <a:latin typeface="Cambria Math" panose="02040503050406030204" pitchFamily="18" charset="0"/>
                <a:ea typeface="Cambria Math" panose="02040503050406030204" pitchFamily="18" charset="0"/>
                <a:cs typeface="Times New Roman" panose="02020603050405020304" pitchFamily="18" charset="0"/>
              </a:rPr>
              <a:t>Lapso de tiempo </a:t>
            </a:r>
            <a:r>
              <a:rPr lang="es-MX" sz="1600" dirty="0">
                <a:latin typeface="Cambria Math" panose="02040503050406030204" pitchFamily="18" charset="0"/>
                <a:ea typeface="Cambria Math" panose="02040503050406030204" pitchFamily="18" charset="0"/>
                <a:cs typeface="Times New Roman" panose="02020603050405020304" pitchFamily="18" charset="0"/>
              </a:rPr>
              <a:t>: Del 17 de febrero al 28 de febrero</a:t>
            </a:r>
            <a:endParaRPr lang="en-US" sz="1600" dirty="0">
              <a:latin typeface="Cambria Math" panose="02040503050406030204" pitchFamily="18" charset="0"/>
              <a:ea typeface="Cambria Math" panose="02040503050406030204" pitchFamily="18" charset="0"/>
              <a:cs typeface="Times New Roman" panose="02020603050405020304" pitchFamily="18" charset="0"/>
            </a:endParaRPr>
          </a:p>
        </p:txBody>
      </p:sp>
      <p:sp>
        <p:nvSpPr>
          <p:cNvPr id="34" name="Google Shape;1022;p42">
            <a:extLst>
              <a:ext uri="{FF2B5EF4-FFF2-40B4-BE49-F238E27FC236}">
                <a16:creationId xmlns:a16="http://schemas.microsoft.com/office/drawing/2014/main" id="{D914B2E7-0636-4777-BD88-DC657038AD14}"/>
              </a:ext>
            </a:extLst>
          </p:cNvPr>
          <p:cNvSpPr/>
          <p:nvPr/>
        </p:nvSpPr>
        <p:spPr>
          <a:xfrm>
            <a:off x="2443470" y="3936927"/>
            <a:ext cx="1339501" cy="362619"/>
          </a:xfrm>
          <a:custGeom>
            <a:avLst/>
            <a:gdLst/>
            <a:ahLst/>
            <a:cxnLst/>
            <a:rect l="l" t="t" r="r" b="b"/>
            <a:pathLst>
              <a:path w="2050" h="776" extrusionOk="0">
                <a:moveTo>
                  <a:pt x="1786" y="356"/>
                </a:moveTo>
                <a:lnTo>
                  <a:pt x="2026" y="66"/>
                </a:lnTo>
                <a:lnTo>
                  <a:pt x="2026" y="66"/>
                </a:lnTo>
                <a:cubicBezTo>
                  <a:pt x="2048" y="40"/>
                  <a:pt x="2028" y="0"/>
                  <a:pt x="1994" y="0"/>
                </a:cubicBezTo>
                <a:lnTo>
                  <a:pt x="330" y="0"/>
                </a:lnTo>
                <a:lnTo>
                  <a:pt x="330" y="0"/>
                </a:lnTo>
                <a:cubicBezTo>
                  <a:pt x="319" y="0"/>
                  <a:pt x="307" y="5"/>
                  <a:pt x="299" y="14"/>
                </a:cubicBezTo>
                <a:lnTo>
                  <a:pt x="13" y="356"/>
                </a:lnTo>
                <a:lnTo>
                  <a:pt x="13" y="356"/>
                </a:lnTo>
                <a:cubicBezTo>
                  <a:pt x="0" y="371"/>
                  <a:pt x="0" y="393"/>
                  <a:pt x="12" y="408"/>
                </a:cubicBezTo>
                <a:lnTo>
                  <a:pt x="299" y="759"/>
                </a:lnTo>
                <a:lnTo>
                  <a:pt x="299" y="759"/>
                </a:lnTo>
                <a:cubicBezTo>
                  <a:pt x="307" y="769"/>
                  <a:pt x="319" y="775"/>
                  <a:pt x="331" y="775"/>
                </a:cubicBezTo>
                <a:lnTo>
                  <a:pt x="1996" y="775"/>
                </a:lnTo>
                <a:lnTo>
                  <a:pt x="1996" y="775"/>
                </a:lnTo>
                <a:cubicBezTo>
                  <a:pt x="2030" y="775"/>
                  <a:pt x="2049" y="735"/>
                  <a:pt x="2027" y="708"/>
                </a:cubicBezTo>
                <a:lnTo>
                  <a:pt x="1786" y="408"/>
                </a:lnTo>
                <a:lnTo>
                  <a:pt x="1786" y="408"/>
                </a:lnTo>
                <a:cubicBezTo>
                  <a:pt x="1774" y="392"/>
                  <a:pt x="1774" y="371"/>
                  <a:pt x="1786" y="356"/>
                </a:cubicBezTo>
              </a:path>
            </a:pathLst>
          </a:custGeom>
          <a:solidFill>
            <a:srgbClr val="FFC000"/>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r>
              <a:rPr lang="es-VE" sz="1700" b="1" dirty="0">
                <a:solidFill>
                  <a:schemeClr val="lt1"/>
                </a:solidFill>
                <a:latin typeface="Fira Sans Extra Condensed Medium"/>
                <a:ea typeface="Fira Sans Extra Condensed Medium"/>
                <a:cs typeface="Fira Sans Extra Condensed Medium"/>
                <a:sym typeface="Fira Sans Extra Condensed Medium"/>
              </a:rPr>
              <a:t>P</a:t>
            </a:r>
            <a:r>
              <a:rPr lang="en" sz="1700" b="1" dirty="0">
                <a:solidFill>
                  <a:schemeClr val="lt1"/>
                </a:solidFill>
                <a:latin typeface="Fira Sans Extra Condensed Medium"/>
                <a:ea typeface="Fira Sans Extra Condensed Medium"/>
                <a:cs typeface="Fira Sans Extra Condensed Medium"/>
                <a:sym typeface="Fira Sans Extra Condensed Medium"/>
              </a:rPr>
              <a:t>aso 4 </a:t>
            </a:r>
            <a:endParaRPr sz="1700" b="1" dirty="0">
              <a:solidFill>
                <a:schemeClr val="lt1"/>
              </a:solidFill>
              <a:latin typeface="Fira Sans Extra Condensed Medium"/>
              <a:ea typeface="Fira Sans Extra Condensed Medium"/>
              <a:cs typeface="Fira Sans Extra Condensed Medium"/>
              <a:sym typeface="Fira Sans Extra Condensed Medium"/>
            </a:endParaRPr>
          </a:p>
        </p:txBody>
      </p:sp>
    </p:spTree>
    <p:extLst>
      <p:ext uri="{BB962C8B-B14F-4D97-AF65-F5344CB8AC3E}">
        <p14:creationId xmlns:p14="http://schemas.microsoft.com/office/powerpoint/2010/main" val="114491363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607</TotalTime>
  <Words>1684</Words>
  <Application>Microsoft Office PowerPoint</Application>
  <PresentationFormat>Panorámica</PresentationFormat>
  <Paragraphs>86</Paragraphs>
  <Slides>10</Slides>
  <Notes>5</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Bahnschrift Light Condensed</vt:lpstr>
      <vt:lpstr>Calibri</vt:lpstr>
      <vt:lpstr>Calibri Light</vt:lpstr>
      <vt:lpstr>Cambria Math</vt:lpstr>
      <vt:lpstr>Fira Sans Extra Condensed Medium</vt:lpstr>
      <vt:lpstr>Lato Light</vt:lpstr>
      <vt:lpstr>Tema de Office</vt:lpstr>
      <vt:lpstr>Ruta Operativa  Construyendo compromisos ambiciosos desde américa latina y el caribe  </vt:lpstr>
      <vt:lpstr>ÍNDICE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Pielka Scarleth Pata Vargas</cp:lastModifiedBy>
  <cp:revision>46</cp:revision>
  <dcterms:created xsi:type="dcterms:W3CDTF">2025-02-11T21:02:38Z</dcterms:created>
  <dcterms:modified xsi:type="dcterms:W3CDTF">2025-03-02T02:53:33Z</dcterms:modified>
</cp:coreProperties>
</file>