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6" r:id="rId3"/>
    <p:sldId id="256" r:id="rId4"/>
    <p:sldId id="258" r:id="rId5"/>
    <p:sldId id="260" r:id="rId6"/>
    <p:sldId id="270" r:id="rId7"/>
    <p:sldId id="271" r:id="rId8"/>
    <p:sldId id="262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94DE"/>
    <a:srgbClr val="2C7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25000"/>
                <a:lumOff val="75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CCD3785-20D1-4872-95F1-7EB972971FE8}" type="datetimeFigureOut">
              <a:rPr lang="es-CO" smtClean="0"/>
              <a:t>24/07/2013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C7D2C0-283C-47F1-AAF2-B024A51436BF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347864" y="5341030"/>
            <a:ext cx="2334260" cy="118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529145" y="836712"/>
            <a:ext cx="799288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>
              <a:latin typeface="Arial Rounded MT Bold" pitchFamily="34" charset="0"/>
            </a:endParaRPr>
          </a:p>
          <a:p>
            <a:pPr algn="ctr"/>
            <a:r>
              <a:rPr lang="es-ES" sz="3600" b="1" dirty="0" smtClean="0">
                <a:solidFill>
                  <a:schemeClr val="bg1"/>
                </a:solidFill>
                <a:latin typeface="Arial Rounded MT Bold" pitchFamily="34" charset="0"/>
              </a:rPr>
              <a:t>LISTA DE CUESTIONES</a:t>
            </a:r>
          </a:p>
          <a:p>
            <a:pPr algn="ctr"/>
            <a:endParaRPr lang="es-ES" sz="36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es-ES" sz="3600" b="1" dirty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r>
              <a:rPr lang="es-ES" sz="3600" b="1" dirty="0" smtClean="0">
                <a:solidFill>
                  <a:schemeClr val="bg1"/>
                </a:solidFill>
                <a:latin typeface="Arial Rounded MT Bold" pitchFamily="34" charset="0"/>
              </a:rPr>
              <a:t>DIRECTORA   EJECUTIVA   RIADIS</a:t>
            </a:r>
          </a:p>
          <a:p>
            <a:pPr algn="ctr"/>
            <a:endParaRPr lang="es-ES" sz="3600" b="1" dirty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r>
              <a:rPr lang="es-ES" sz="3600" b="1" dirty="0" smtClean="0">
                <a:solidFill>
                  <a:schemeClr val="bg1"/>
                </a:solidFill>
                <a:latin typeface="Arial Rounded MT Bold" pitchFamily="34" charset="0"/>
              </a:rPr>
              <a:t>ximena.serpa@riadis.org</a:t>
            </a:r>
            <a:endParaRPr lang="es-ES" sz="36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es-ES" sz="3600" dirty="0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es-ES" sz="2400" dirty="0" smtClean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3" name="Picture 1" descr="C:\Users\Larissa\Downloads\RIADIS - Final_305X191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5229200"/>
            <a:ext cx="233426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143142"/>
            <a:ext cx="1409700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9" descr="ida logo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517" y="5097029"/>
            <a:ext cx="1409700" cy="1428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950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29145" y="836712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>
              <a:latin typeface="Arial Rounded MT Bold" pitchFamily="34" charset="0"/>
            </a:endParaRPr>
          </a:p>
          <a:p>
            <a:pPr algn="ctr"/>
            <a:r>
              <a:rPr lang="es-ES" sz="2400" b="1" u="sng" dirty="0" smtClean="0">
                <a:solidFill>
                  <a:schemeClr val="bg1"/>
                </a:solidFill>
                <a:latin typeface="Arial Rounded MT Bold" pitchFamily="34" charset="0"/>
              </a:rPr>
              <a:t>LISTA DE CUESTIONES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:</a:t>
            </a:r>
          </a:p>
          <a:p>
            <a:endParaRPr lang="es-ES" sz="2400" dirty="0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es-ES" sz="24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El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objetivo es obtener la mayor información y aclaración para complementar el reporte del Estado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miembro (EL SALVADOR), para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asegurar que el dialogo interactivo entre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El Salvador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y el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Comité,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sea constructivo e informado lo mejor posible y básicamente establezca un marco de dialogo. </a:t>
            </a:r>
            <a:endParaRPr lang="es-CO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21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54868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El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primer documento que producirá el Comité en respuesta del reporte de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Estado de El Salvador.</a:t>
            </a:r>
          </a:p>
          <a:p>
            <a:pPr marL="285750" indent="-285750">
              <a:buFontTx/>
              <a:buChar char="-"/>
            </a:pPr>
            <a:endParaRPr lang="es-ES" sz="2400" dirty="0" smtClean="0">
              <a:solidFill>
                <a:schemeClr val="bg1"/>
              </a:solidFill>
              <a:latin typeface="Arial Rounded MT Bold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Son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una serie de preguntas o solicitudes formuladas por el Comité para aclarar o completar el informe ofrecido en el reporte de El Salvador o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solicitado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a éste,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actualizar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al Comité en cambios recientes desde que enviaron el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reporte</a:t>
            </a:r>
          </a:p>
          <a:p>
            <a:pPr marL="285750" indent="-285750">
              <a:buFontTx/>
              <a:buChar char="-"/>
            </a:pPr>
            <a:endParaRPr lang="es-ES" sz="2400" dirty="0">
              <a:solidFill>
                <a:schemeClr val="bg1"/>
              </a:solidFill>
              <a:latin typeface="Arial Rounded MT Bold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La Lista de temas es enviada al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Estado de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El Salvador antes de la consideración del reporte en la sesión plenaria y se le solicita responder por escrito a estas preguntas antes de la sesión de revisión del Estado.</a:t>
            </a:r>
            <a:endParaRPr lang="es-CO" sz="2400" dirty="0">
              <a:solidFill>
                <a:schemeClr val="bg1"/>
              </a:solidFill>
              <a:latin typeface="Arial Rounded MT Bold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endParaRPr lang="es-CO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32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35925" y="128912"/>
            <a:ext cx="871296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Tomar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las áreas principales que </a:t>
            </a:r>
            <a:r>
              <a:rPr lang="es-ES" sz="2400" u="sng" dirty="0">
                <a:solidFill>
                  <a:schemeClr val="bg1"/>
                </a:solidFill>
                <a:latin typeface="Arial Rounded MT Bold" pitchFamily="34" charset="0"/>
              </a:rPr>
              <a:t>preocupan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 y proveer un </a:t>
            </a:r>
            <a:r>
              <a:rPr lang="es-ES" sz="2400" u="sng" dirty="0">
                <a:solidFill>
                  <a:schemeClr val="bg1"/>
                </a:solidFill>
                <a:latin typeface="Arial Rounded MT Bold" pitchFamily="34" charset="0"/>
              </a:rPr>
              <a:t>párrafo corto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 o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dos,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con una descripción sucinta de los temas y a cual artículo concierne en el tratado. </a:t>
            </a:r>
            <a:endParaRPr lang="es-ES" sz="24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es-ES" sz="1200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Después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de cada punto, deben seguir una o dos </a:t>
            </a:r>
            <a:r>
              <a:rPr lang="es-ES" sz="2400" u="sng" dirty="0">
                <a:solidFill>
                  <a:schemeClr val="bg1"/>
                </a:solidFill>
                <a:latin typeface="Arial Rounded MT Bold" pitchFamily="34" charset="0"/>
              </a:rPr>
              <a:t>preguntas sugeridas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que permitan asistir al Comité a tomar el tema y formular las preguntas de la manera más efectiva. </a:t>
            </a:r>
            <a:endParaRPr lang="es-ES" sz="24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Estas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deberán ser en la forma de: </a:t>
            </a:r>
            <a:endParaRPr lang="es-ES" sz="24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-pregunta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directa para aclarar un punto en particular en el Reporte de estado donde la inconsistencia está identificada, </a:t>
            </a:r>
            <a:endParaRPr lang="es-ES" sz="24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-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pregunta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para buscar estadísticas o fechas, </a:t>
            </a:r>
            <a:endParaRPr lang="es-ES" sz="24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-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preguntas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para información a cerca del desarrollo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y/o implementación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de planes nacionales, leyes, pólizas,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programas</a:t>
            </a:r>
          </a:p>
          <a:p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-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preguntas directas a un caso en particular o situación que es conocida por la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ONG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.</a:t>
            </a:r>
            <a:endParaRPr lang="es-CO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22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865" y="0"/>
            <a:ext cx="864096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Puntos que se deben observar:</a:t>
            </a:r>
          </a:p>
          <a:p>
            <a:endParaRPr lang="es-CO" sz="2400" dirty="0">
              <a:solidFill>
                <a:schemeClr val="bg1"/>
              </a:solidFill>
              <a:latin typeface="Arial Rounded MT Bold" pitchFamily="34" charset="0"/>
            </a:endParaRPr>
          </a:p>
          <a:p>
            <a:pPr lvl="0"/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El proceso de consulta con la sociedad civil y en particular en representación de las OPD en la </a:t>
            </a:r>
            <a:r>
              <a:rPr lang="es-ES" sz="2400" u="sng" dirty="0">
                <a:solidFill>
                  <a:schemeClr val="bg1"/>
                </a:solidFill>
                <a:latin typeface="Arial Rounded MT Bold" pitchFamily="34" charset="0"/>
              </a:rPr>
              <a:t>preparación de el reporte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de Estado y si el proceso ha sido totalmente </a:t>
            </a:r>
            <a:r>
              <a:rPr lang="es-ES" sz="2400" u="sng" dirty="0">
                <a:solidFill>
                  <a:schemeClr val="bg1"/>
                </a:solidFill>
                <a:latin typeface="Arial Rounded MT Bold" pitchFamily="34" charset="0"/>
              </a:rPr>
              <a:t>accesible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 para niños y adultos con discapacidad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;</a:t>
            </a:r>
          </a:p>
          <a:p>
            <a:pPr lvl="0"/>
            <a:endParaRPr lang="es-CO" sz="2400" dirty="0">
              <a:solidFill>
                <a:schemeClr val="bg1"/>
              </a:solidFill>
              <a:latin typeface="Arial Rounded MT Bold" pitchFamily="34" charset="0"/>
            </a:endParaRPr>
          </a:p>
          <a:p>
            <a:pPr lvl="0"/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Si el reporte de Estado esta adecuadamente dirigido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a:</a:t>
            </a:r>
            <a:r>
              <a:rPr lang="es-CO" sz="2400" dirty="0" smtClean="0">
                <a:solidFill>
                  <a:schemeClr val="bg1"/>
                </a:solidFill>
                <a:latin typeface="Arial Rounded MT Bold" pitchFamily="34" charset="0"/>
              </a:rPr>
              <a:t> - -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La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diversidad de personas con discapacidad, incluyendo información específica a diferentes tipos de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discapacidad; </a:t>
            </a:r>
          </a:p>
          <a:p>
            <a:pPr lvl="0"/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- Adopta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políticas, estrategias y marcos legales nacionales para la implementación de cada derecho de la Convención y si hay un presupuesto específico para esto y si ese uso es costo efectivo</a:t>
            </a:r>
            <a:endParaRPr lang="es-CO" sz="2400" dirty="0">
              <a:solidFill>
                <a:schemeClr val="bg1"/>
              </a:solidFill>
              <a:latin typeface="Arial Rounded MT Bold" pitchFamily="34" charset="0"/>
            </a:endParaRPr>
          </a:p>
          <a:p>
            <a:pPr lvl="0"/>
            <a:endParaRPr lang="es-ES" sz="2400" dirty="0" smtClean="0">
              <a:latin typeface="Arial Rounded MT Bold" pitchFamily="34" charset="0"/>
            </a:endParaRPr>
          </a:p>
          <a:p>
            <a:pPr lvl="0"/>
            <a:endParaRPr lang="es-CO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87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88640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Arial Rounded MT Bold" pitchFamily="34" charset="0"/>
              </a:rPr>
              <a:t>EJEMPLO:</a:t>
            </a:r>
          </a:p>
          <a:p>
            <a:endParaRPr lang="es-CO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CO" dirty="0" smtClean="0">
                <a:solidFill>
                  <a:schemeClr val="bg1"/>
                </a:solidFill>
                <a:latin typeface="Arial Rounded MT Bold" pitchFamily="34" charset="0"/>
              </a:rPr>
              <a:t>En </a:t>
            </a:r>
            <a:r>
              <a:rPr lang="es-CO" dirty="0">
                <a:solidFill>
                  <a:schemeClr val="bg1"/>
                </a:solidFill>
                <a:latin typeface="Arial Rounded MT Bold" pitchFamily="34" charset="0"/>
              </a:rPr>
              <a:t>el reporte de estado: en artículo 5 igualdad y no discriminación, </a:t>
            </a:r>
            <a:r>
              <a:rPr lang="es-CO" dirty="0" smtClean="0">
                <a:solidFill>
                  <a:schemeClr val="bg1"/>
                </a:solidFill>
                <a:latin typeface="Arial Rounded MT Bold" pitchFamily="34" charset="0"/>
              </a:rPr>
              <a:t>:</a:t>
            </a:r>
          </a:p>
          <a:p>
            <a:endParaRPr lang="es-CO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CO" i="1" dirty="0">
                <a:solidFill>
                  <a:schemeClr val="bg1"/>
                </a:solidFill>
                <a:latin typeface="Arial Rounded MT Bold" pitchFamily="34" charset="0"/>
              </a:rPr>
              <a:t>“</a:t>
            </a:r>
            <a:r>
              <a:rPr lang="es-ES_tradnl" i="1" dirty="0">
                <a:solidFill>
                  <a:schemeClr val="bg1"/>
                </a:solidFill>
                <a:latin typeface="Arial Rounded MT Bold" pitchFamily="34" charset="0"/>
              </a:rPr>
              <a:t>El Salvador ha adoptado medidas de acción afirmativa para reducir inequidades o situaciones de </a:t>
            </a:r>
            <a:r>
              <a:rPr lang="es-ES_tradnl" i="1">
                <a:solidFill>
                  <a:schemeClr val="bg1"/>
                </a:solidFill>
                <a:latin typeface="Arial Rounded MT Bold" pitchFamily="34" charset="0"/>
              </a:rPr>
              <a:t>facto </a:t>
            </a:r>
            <a:r>
              <a:rPr lang="es-ES_tradnl" i="1" smtClean="0">
                <a:solidFill>
                  <a:schemeClr val="bg1"/>
                </a:solidFill>
                <a:latin typeface="Arial Rounded MT Bold" pitchFamily="34" charset="0"/>
              </a:rPr>
              <a:t>, </a:t>
            </a:r>
            <a:r>
              <a:rPr lang="es-ES_tradnl" i="1" dirty="0">
                <a:solidFill>
                  <a:schemeClr val="bg1"/>
                </a:solidFill>
                <a:latin typeface="Arial Rounded MT Bold" pitchFamily="34" charset="0"/>
              </a:rPr>
              <a:t>en concreto, a través de la emisión de la Ley de Equiparación de Oportunidades para las Personas con Discapacidad. Según dicha legislación, las personas con discapacidad tienen derecho a ser protegidas contra toda forma de discriminación, explotación, trato denigrante o abusivo por ocasión de la discapacidad</a:t>
            </a:r>
            <a:r>
              <a:rPr lang="es-ES_tradnl" i="1" dirty="0" smtClean="0">
                <a:solidFill>
                  <a:schemeClr val="bg1"/>
                </a:solidFill>
                <a:latin typeface="Arial Rounded MT Bold" pitchFamily="34" charset="0"/>
              </a:rPr>
              <a:t>.”</a:t>
            </a:r>
          </a:p>
          <a:p>
            <a:endParaRPr lang="es-ES_tradnl" i="1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CO" dirty="0">
                <a:solidFill>
                  <a:schemeClr val="bg1"/>
                </a:solidFill>
                <a:latin typeface="Arial Rounded MT Bold" pitchFamily="34" charset="0"/>
              </a:rPr>
              <a:t> y en artículo 12, Igual reconocimiento de la persona ante la ley, </a:t>
            </a:r>
            <a:r>
              <a:rPr lang="es-CO" dirty="0" smtClean="0">
                <a:solidFill>
                  <a:schemeClr val="bg1"/>
                </a:solidFill>
                <a:latin typeface="Arial Rounded MT Bold" pitchFamily="34" charset="0"/>
              </a:rPr>
              <a:t>:</a:t>
            </a:r>
          </a:p>
          <a:p>
            <a:endParaRPr lang="es-CO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CO" dirty="0">
                <a:solidFill>
                  <a:schemeClr val="bg1"/>
                </a:solidFill>
                <a:latin typeface="Arial Rounded MT Bold" pitchFamily="34" charset="0"/>
              </a:rPr>
              <a:t>En “</a:t>
            </a:r>
            <a:r>
              <a:rPr lang="es-SV" i="1" dirty="0">
                <a:solidFill>
                  <a:schemeClr val="bg1"/>
                </a:solidFill>
                <a:latin typeface="Arial Rounded MT Bold" pitchFamily="34" charset="0"/>
              </a:rPr>
              <a:t>la legislación civil realiza una distinción con respecto a los actos y declaraciones de voluntad, los cuales deben realizarse por personas legalmente capaces; de ahí, determina que son absolutamente </a:t>
            </a:r>
            <a:r>
              <a:rPr lang="es-SV" sz="2000" b="1" i="1" dirty="0">
                <a:solidFill>
                  <a:schemeClr val="bg1"/>
                </a:solidFill>
                <a:latin typeface="Arial Rounded MT Bold" pitchFamily="34" charset="0"/>
              </a:rPr>
              <a:t>incapaces los dementes, los menores de catorce años y los sordos que no puedan darse a entender de manera indudable</a:t>
            </a:r>
            <a:r>
              <a:rPr lang="es-SV" sz="2000" i="1" dirty="0">
                <a:solidFill>
                  <a:schemeClr val="bg1"/>
                </a:solidFill>
                <a:latin typeface="Arial Rounded MT Bold" pitchFamily="34" charset="0"/>
              </a:rPr>
              <a:t>;</a:t>
            </a:r>
            <a:r>
              <a:rPr lang="es-SV" i="1" dirty="0">
                <a:solidFill>
                  <a:schemeClr val="bg1"/>
                </a:solidFill>
                <a:latin typeface="Arial Rounded MT Bold" pitchFamily="34" charset="0"/>
              </a:rPr>
              <a:t> por lo tanto, sus actos no producen ni aún obligaciones naturales; asimismo, determina como incapaces los menores adultos y las personas jurídicas”</a:t>
            </a:r>
            <a:endParaRPr lang="es-CO" dirty="0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es-CO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90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88640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2000" dirty="0" smtClean="0">
                <a:solidFill>
                  <a:schemeClr val="bg1"/>
                </a:solidFill>
                <a:latin typeface="Arial Rounded MT Bold" pitchFamily="34" charset="0"/>
              </a:rPr>
              <a:t>POSIBLES PREGUNTAS: </a:t>
            </a:r>
          </a:p>
          <a:p>
            <a:pPr lvl="0"/>
            <a:endParaRPr lang="es-CO" sz="2000" dirty="0">
              <a:solidFill>
                <a:schemeClr val="bg1"/>
              </a:solidFill>
              <a:latin typeface="Arial Rounded MT Bold" pitchFamily="34" charset="0"/>
            </a:endParaRPr>
          </a:p>
          <a:p>
            <a:pPr lvl="0"/>
            <a:r>
              <a:rPr lang="es-CO" sz="2000" dirty="0" smtClean="0">
                <a:solidFill>
                  <a:schemeClr val="bg1"/>
                </a:solidFill>
                <a:latin typeface="Arial Rounded MT Bold" pitchFamily="34" charset="0"/>
              </a:rPr>
              <a:t>¿</a:t>
            </a:r>
            <a:r>
              <a:rPr lang="es-CO" sz="2000" dirty="0">
                <a:solidFill>
                  <a:schemeClr val="bg1"/>
                </a:solidFill>
                <a:latin typeface="Arial Rounded MT Bold" pitchFamily="34" charset="0"/>
              </a:rPr>
              <a:t>Qué medidas adoptó el Estado Salvadoreño tendientes a adecuar la legislación interna en materia de capacidad jurídica a la CDPD y qué participación de la sociedad civil estableció en esos procesos? (particularmente en la legislación civil que determina como incapaces a los “dementes, los </a:t>
            </a:r>
            <a:r>
              <a:rPr lang="es-SV" sz="2000" dirty="0">
                <a:solidFill>
                  <a:schemeClr val="bg1"/>
                </a:solidFill>
                <a:latin typeface="Arial Rounded MT Bold" pitchFamily="34" charset="0"/>
              </a:rPr>
              <a:t>menores de catorce años y los sordos que no puedan darse a entender de manera indudable y en código municipal que sigue incluyendo las disposiciones discriminatorias</a:t>
            </a:r>
            <a:r>
              <a:rPr lang="es-CO" sz="2000" dirty="0">
                <a:solidFill>
                  <a:schemeClr val="bg1"/>
                </a:solidFill>
                <a:latin typeface="Arial Rounded MT Bold" pitchFamily="34" charset="0"/>
              </a:rPr>
              <a:t>). </a:t>
            </a:r>
            <a:endParaRPr lang="es-CO" sz="20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lvl="0"/>
            <a:endParaRPr lang="es-CO" sz="2000" dirty="0">
              <a:solidFill>
                <a:schemeClr val="bg1"/>
              </a:solidFill>
              <a:latin typeface="Arial Rounded MT Bold" pitchFamily="34" charset="0"/>
            </a:endParaRPr>
          </a:p>
          <a:p>
            <a:pPr lvl="0"/>
            <a:r>
              <a:rPr lang="es-CO" sz="2000" dirty="0">
                <a:solidFill>
                  <a:schemeClr val="bg1"/>
                </a:solidFill>
                <a:latin typeface="Arial Rounded MT Bold" pitchFamily="34" charset="0"/>
              </a:rPr>
              <a:t>¿Qué medidas adoptó el Estado Salvadoreño tendientes a </a:t>
            </a:r>
            <a:r>
              <a:rPr lang="es-ES" sz="2000" dirty="0">
                <a:solidFill>
                  <a:schemeClr val="bg1"/>
                </a:solidFill>
                <a:latin typeface="Arial Rounded MT Bold" pitchFamily="34" charset="0"/>
              </a:rPr>
              <a:t>reemplazar las leyes y las políticas existentes relativas a la toma de decisiones sustitutiva por mecanismos para la toma de decisiones con apoyo</a:t>
            </a:r>
            <a:r>
              <a:rPr lang="es-CO" sz="2000" dirty="0">
                <a:solidFill>
                  <a:schemeClr val="bg1"/>
                </a:solidFill>
                <a:latin typeface="Arial Rounded MT Bold" pitchFamily="34" charset="0"/>
              </a:rPr>
              <a:t> para todas las llamadas incapaces y qué participación de la sociedad civil estableció en los procesos de definición de esas políticas? </a:t>
            </a:r>
          </a:p>
        </p:txBody>
      </p:sp>
    </p:spTree>
    <p:extLst>
      <p:ext uri="{BB962C8B-B14F-4D97-AF65-F5344CB8AC3E}">
        <p14:creationId xmlns:p14="http://schemas.microsoft.com/office/powerpoint/2010/main" val="93252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548680"/>
            <a:ext cx="864096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endParaRPr lang="en-US" dirty="0" smtClean="0"/>
          </a:p>
          <a:p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BIBLIOGRAFIA</a:t>
            </a:r>
          </a:p>
          <a:p>
            <a:endParaRPr lang="en-US" sz="2400" dirty="0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es-CO" sz="2400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s-CO" sz="2400" dirty="0">
                <a:solidFill>
                  <a:schemeClr val="bg1"/>
                </a:solidFill>
                <a:latin typeface="Arial Rounded MT Bold" pitchFamily="34" charset="0"/>
              </a:rPr>
              <a:t>IDA</a:t>
            </a:r>
          </a:p>
          <a:p>
            <a:r>
              <a:rPr lang="es-CO" sz="2400" b="1" dirty="0">
                <a:solidFill>
                  <a:schemeClr val="bg1"/>
                </a:solidFill>
              </a:rPr>
              <a:t>INFLUENCIANDO LA LISTA DE TEMAS</a:t>
            </a:r>
            <a:endParaRPr lang="es-CO" sz="2400" dirty="0">
              <a:solidFill>
                <a:schemeClr val="bg1"/>
              </a:solidFill>
            </a:endParaRPr>
          </a:p>
          <a:p>
            <a:r>
              <a:rPr lang="es-CO" sz="2400" b="1" dirty="0">
                <a:solidFill>
                  <a:schemeClr val="bg1"/>
                </a:solidFill>
              </a:rPr>
              <a:t>PARA ESTAR PREPARADO PARA EL COMITE DE LA CRPD </a:t>
            </a:r>
          </a:p>
          <a:p>
            <a:r>
              <a:rPr lang="es-CO" sz="2400" b="1">
                <a:solidFill>
                  <a:schemeClr val="bg1"/>
                </a:solidFill>
              </a:rPr>
              <a:t>2011</a:t>
            </a:r>
            <a:endParaRPr lang="es-CO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686</TotalTime>
  <Words>712</Words>
  <Application>Microsoft Office PowerPoint</Application>
  <PresentationFormat>Presentación en pantalla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Paja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Ximena</dc:creator>
  <cp:lastModifiedBy>Ximena </cp:lastModifiedBy>
  <cp:revision>36</cp:revision>
  <dcterms:created xsi:type="dcterms:W3CDTF">2013-02-28T14:50:25Z</dcterms:created>
  <dcterms:modified xsi:type="dcterms:W3CDTF">2013-07-24T15:32:24Z</dcterms:modified>
</cp:coreProperties>
</file>